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459" r:id="rId3"/>
    <p:sldId id="558" r:id="rId4"/>
    <p:sldId id="464" r:id="rId5"/>
    <p:sldId id="559" r:id="rId6"/>
    <p:sldId id="266" r:id="rId7"/>
    <p:sldId id="304" r:id="rId8"/>
    <p:sldId id="305" r:id="rId9"/>
    <p:sldId id="310" r:id="rId10"/>
    <p:sldId id="544" r:id="rId11"/>
    <p:sldId id="560" r:id="rId12"/>
    <p:sldId id="307" r:id="rId13"/>
    <p:sldId id="267" r:id="rId14"/>
    <p:sldId id="311" r:id="rId15"/>
    <p:sldId id="312" r:id="rId16"/>
    <p:sldId id="313" r:id="rId17"/>
    <p:sldId id="314" r:id="rId18"/>
    <p:sldId id="269" r:id="rId19"/>
    <p:sldId id="315" r:id="rId20"/>
    <p:sldId id="270" r:id="rId21"/>
    <p:sldId id="328" r:id="rId22"/>
    <p:sldId id="271" r:id="rId23"/>
    <p:sldId id="319" r:id="rId24"/>
    <p:sldId id="318" r:id="rId25"/>
    <p:sldId id="272" r:id="rId26"/>
    <p:sldId id="273" r:id="rId27"/>
    <p:sldId id="324" r:id="rId28"/>
    <p:sldId id="325" r:id="rId29"/>
    <p:sldId id="326" r:id="rId30"/>
    <p:sldId id="327" r:id="rId31"/>
    <p:sldId id="274" r:id="rId32"/>
    <p:sldId id="275" r:id="rId33"/>
    <p:sldId id="320" r:id="rId34"/>
    <p:sldId id="276" r:id="rId35"/>
    <p:sldId id="321" r:id="rId36"/>
    <p:sldId id="277" r:id="rId37"/>
    <p:sldId id="278" r:id="rId38"/>
    <p:sldId id="279" r:id="rId39"/>
    <p:sldId id="322" r:id="rId40"/>
    <p:sldId id="280" r:id="rId41"/>
    <p:sldId id="281" r:id="rId42"/>
    <p:sldId id="282" r:id="rId43"/>
    <p:sldId id="283" r:id="rId44"/>
    <p:sldId id="329" r:id="rId45"/>
    <p:sldId id="330" r:id="rId46"/>
    <p:sldId id="331" r:id="rId47"/>
    <p:sldId id="56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16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7254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45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9841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8A87A34-81AB-432B-8DAE-1953F412C126}"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56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3292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24128" y="2967788"/>
            <a:ext cx="475488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Upravte styly předlohy textu.</a:t>
            </a:r>
          </a:p>
        </p:txBody>
      </p:sp>
      <p:sp>
        <p:nvSpPr>
          <p:cNvPr id="6" name="Content Placeholder 5"/>
          <p:cNvSpPr>
            <a:spLocks noGrp="1"/>
          </p:cNvSpPr>
          <p:nvPr>
            <p:ph sz="quarter" idx="4"/>
          </p:nvPr>
        </p:nvSpPr>
        <p:spPr>
          <a:xfrm>
            <a:off x="5990888" y="2967788"/>
            <a:ext cx="475488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956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8016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99574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smtClean="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1160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smtClean="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515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12/2/2024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06655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prihlaskynastredni.cz/"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rihlaskynastredni.cz/" TargetMode="External"/><Relationship Id="rId2" Type="http://schemas.openxmlformats.org/officeDocument/2006/relationships/hyperlink" Target="http://www.dipsy.cz/"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msmt.cz/" TargetMode="External"/><Relationship Id="rId2" Type="http://schemas.openxmlformats.org/officeDocument/2006/relationships/hyperlink" Target="http://www.prihlaskynastredni.cz/" TargetMode="External"/><Relationship Id="rId1" Type="http://schemas.openxmlformats.org/officeDocument/2006/relationships/slideLayout" Target="../slideLayouts/slideLayout2.xml"/><Relationship Id="rId5" Type="http://schemas.openxmlformats.org/officeDocument/2006/relationships/hyperlink" Target="http://www.edu.cz/" TargetMode="External"/><Relationship Id="rId4" Type="http://schemas.openxmlformats.org/officeDocument/2006/relationships/hyperlink" Target="http://www.cermat.cz/"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marketa.krcmarova@3zskolin.cz"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nfoabsolvent.cz/" TargetMode="External"/><Relationship Id="rId2" Type="http://schemas.openxmlformats.org/officeDocument/2006/relationships/hyperlink" Target="http://www.atlasskolstvi.cz/"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609596-480A-4F16-880E-D0DCA106E426}"/>
              </a:ext>
            </a:extLst>
          </p:cNvPr>
          <p:cNvSpPr>
            <a:spLocks noGrp="1"/>
          </p:cNvSpPr>
          <p:nvPr>
            <p:ph type="ctrTitle"/>
          </p:nvPr>
        </p:nvSpPr>
        <p:spPr/>
        <p:txBody>
          <a:bodyPr/>
          <a:lstStyle/>
          <a:p>
            <a:r>
              <a:rPr lang="cs-CZ" dirty="0"/>
              <a:t>PRŮVODCE PŘIJÍMACÍM ŘÍZENÍM </a:t>
            </a:r>
          </a:p>
        </p:txBody>
      </p:sp>
      <p:sp>
        <p:nvSpPr>
          <p:cNvPr id="3" name="Podnadpis 2">
            <a:extLst>
              <a:ext uri="{FF2B5EF4-FFF2-40B4-BE49-F238E27FC236}">
                <a16:creationId xmlns:a16="http://schemas.microsoft.com/office/drawing/2014/main" id="{AD63A7B1-A581-4D5D-B334-42716C84DE34}"/>
              </a:ext>
            </a:extLst>
          </p:cNvPr>
          <p:cNvSpPr>
            <a:spLocks noGrp="1"/>
          </p:cNvSpPr>
          <p:nvPr>
            <p:ph type="subTitle" idx="1"/>
          </p:nvPr>
        </p:nvSpPr>
        <p:spPr/>
        <p:txBody>
          <a:bodyPr>
            <a:normAutofit fontScale="77500" lnSpcReduction="20000"/>
          </a:bodyPr>
          <a:lstStyle/>
          <a:p>
            <a:r>
              <a:rPr lang="cs-CZ" sz="3600" dirty="0">
                <a:solidFill>
                  <a:srgbClr val="FF0000"/>
                </a:solidFill>
              </a:rPr>
              <a:t>ŽÁCI UKONČUJÍCÍ POVINNOU ŠKOLNÍ DOCHÁZKU</a:t>
            </a:r>
          </a:p>
        </p:txBody>
      </p:sp>
    </p:spTree>
    <p:extLst>
      <p:ext uri="{BB962C8B-B14F-4D97-AF65-F5344CB8AC3E}">
        <p14:creationId xmlns:p14="http://schemas.microsoft.com/office/powerpoint/2010/main" val="1609531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NEJČASTĚJŠÍ PŘÍLOHY</a:t>
            </a:r>
          </a:p>
        </p:txBody>
      </p:sp>
      <p:sp>
        <p:nvSpPr>
          <p:cNvPr id="3" name="Zástupný symbol pro obsah 2"/>
          <p:cNvSpPr>
            <a:spLocks noGrp="1"/>
          </p:cNvSpPr>
          <p:nvPr>
            <p:ph idx="1"/>
          </p:nvPr>
        </p:nvSpPr>
        <p:spPr/>
        <p:txBody>
          <a:bodyPr>
            <a:normAutofit/>
          </a:bodyPr>
          <a:lstStyle/>
          <a:p>
            <a:r>
              <a:rPr lang="cs-CZ" b="1" dirty="0">
                <a:solidFill>
                  <a:srgbClr val="FF0000"/>
                </a:solidFill>
              </a:rPr>
              <a:t>LÉKAŘSKÝ POSUDEK </a:t>
            </a:r>
            <a:r>
              <a:rPr lang="cs-CZ" dirty="0"/>
              <a:t>–viz formulář na </a:t>
            </a:r>
            <a:r>
              <a:rPr lang="cs-CZ" dirty="0">
                <a:hlinkClick r:id="rId2"/>
              </a:rPr>
              <a:t>www.prihlaskynastredni.cz</a:t>
            </a:r>
            <a:r>
              <a:rPr lang="cs-CZ" dirty="0"/>
              <a:t> nebo na</a:t>
            </a:r>
          </a:p>
          <a:p>
            <a:r>
              <a:rPr lang="cs-CZ" dirty="0">
                <a:highlight>
                  <a:srgbClr val="FF0000"/>
                </a:highlight>
              </a:rPr>
              <a:t> https://msmt.gov.cz/vzdelavani/stredni-vzdelavani/prijimani-na-stredni-skoly-a-konzervatore</a:t>
            </a:r>
          </a:p>
          <a:p>
            <a:r>
              <a:rPr lang="cs-CZ" dirty="0"/>
              <a:t>-lze na 1 formulář všechny kódy oborů – potvrzeno ZPŮSOBILÝ/ ZPŮSOBILÁ</a:t>
            </a:r>
          </a:p>
          <a:p>
            <a:r>
              <a:rPr lang="cs-CZ" b="1" dirty="0">
                <a:solidFill>
                  <a:srgbClr val="7030A0"/>
                </a:solidFill>
              </a:rPr>
              <a:t>POZOR NA SPRÁVNÉ KÓDY OBORŮ!!!</a:t>
            </a:r>
          </a:p>
          <a:p>
            <a:endParaRPr lang="cs-CZ" dirty="0"/>
          </a:p>
          <a:p>
            <a:r>
              <a:rPr lang="cs-CZ" dirty="0"/>
              <a:t>POTVRZENÍ PRO DOLOŽENÍ PROSPĚCHU ZE ZÁKLADNÍ ŠKOLY – QR kódy ze školních systémů – </a:t>
            </a:r>
            <a:r>
              <a:rPr lang="cs-CZ" dirty="0">
                <a:highlight>
                  <a:srgbClr val="FFFF00"/>
                </a:highlight>
              </a:rPr>
              <a:t>ŠKOLA VYDÁ SOUČASNĚ S VYSVĚDČENÍM 30.1.2025 – 3 kopie</a:t>
            </a:r>
          </a:p>
          <a:p>
            <a:r>
              <a:rPr lang="cs-CZ" b="1" dirty="0">
                <a:solidFill>
                  <a:srgbClr val="FF0000"/>
                </a:solidFill>
              </a:rPr>
              <a:t>DOPORUČENÍ ŠPZ NA ÚPRAVU PODMÍNEK JPZ – vydává PPP či SPC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884B96-2BFF-411E-AD59-445CAB2E5A71}"/>
              </a:ext>
            </a:extLst>
          </p:cNvPr>
          <p:cNvSpPr>
            <a:spLocks noGrp="1"/>
          </p:cNvSpPr>
          <p:nvPr>
            <p:ph type="title"/>
          </p:nvPr>
        </p:nvSpPr>
        <p:spPr/>
        <p:txBody>
          <a:bodyPr/>
          <a:lstStyle/>
          <a:p>
            <a:endParaRPr lang="cs-CZ" dirty="0"/>
          </a:p>
        </p:txBody>
      </p:sp>
      <p:pic>
        <p:nvPicPr>
          <p:cNvPr id="4" name="Zástupný symbol pro obsah 3">
            <a:extLst>
              <a:ext uri="{FF2B5EF4-FFF2-40B4-BE49-F238E27FC236}">
                <a16:creationId xmlns:a16="http://schemas.microsoft.com/office/drawing/2014/main" id="{0E7A311D-8BAD-4030-B7B6-C288869C54DD}"/>
              </a:ext>
            </a:extLst>
          </p:cNvPr>
          <p:cNvPicPr>
            <a:picLocks noGrp="1" noChangeAspect="1"/>
          </p:cNvPicPr>
          <p:nvPr>
            <p:ph idx="1"/>
          </p:nvPr>
        </p:nvPicPr>
        <p:blipFill>
          <a:blip r:embed="rId2"/>
          <a:stretch>
            <a:fillRect/>
          </a:stretch>
        </p:blipFill>
        <p:spPr>
          <a:xfrm>
            <a:off x="807868" y="0"/>
            <a:ext cx="8540318" cy="7179123"/>
          </a:xfrm>
          <a:prstGeom prst="rect">
            <a:avLst/>
          </a:prstGeom>
        </p:spPr>
      </p:pic>
    </p:spTree>
    <p:extLst>
      <p:ext uri="{BB962C8B-B14F-4D97-AF65-F5344CB8AC3E}">
        <p14:creationId xmlns:p14="http://schemas.microsoft.com/office/powerpoint/2010/main" val="3461139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b="1" dirty="0">
                <a:solidFill>
                  <a:srgbClr val="FF0000"/>
                </a:solidFill>
              </a:rPr>
              <a:t>POZITIVA:</a:t>
            </a:r>
          </a:p>
          <a:p>
            <a:r>
              <a:rPr lang="cs-CZ" dirty="0"/>
              <a:t>jednoduchý výběr ze všech škol, stačí vybrat školu, informace na jednom místě, nemusí listovat v katalogu apod.</a:t>
            </a:r>
          </a:p>
          <a:p>
            <a:r>
              <a:rPr lang="cs-CZ" dirty="0"/>
              <a:t>u každé školy vidí počty přihlášek a počty přijatých</a:t>
            </a:r>
          </a:p>
          <a:p>
            <a:r>
              <a:rPr lang="cs-CZ" dirty="0"/>
              <a:t>přílohy se přikládají v kopiích, stačí si ponechat pro potřeby u sebe 1 originál každé přílohy</a:t>
            </a:r>
          </a:p>
          <a:p>
            <a:r>
              <a:rPr lang="cs-CZ" dirty="0"/>
              <a:t>pozvánka ke zkouškám přijde elektronicky</a:t>
            </a:r>
          </a:p>
          <a:p>
            <a:r>
              <a:rPr lang="cs-CZ" dirty="0"/>
              <a:t>po vyhodnocení JPZ uvidí výsledky svého dítěte</a:t>
            </a:r>
          </a:p>
          <a:p>
            <a:r>
              <a:rPr lang="cs-CZ" dirty="0"/>
              <a:t>šetří čas i peníze za podání přihlášky</a:t>
            </a:r>
          </a:p>
          <a:p>
            <a:endParaRPr lang="cs-CZ" dirty="0"/>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ZPŮSOB PODÁNÍ PŘIHLÁŠKY</a:t>
            </a:r>
          </a:p>
        </p:txBody>
      </p:sp>
      <p:sp>
        <p:nvSpPr>
          <p:cNvPr id="3" name="Zástupný symbol pro obsah 2"/>
          <p:cNvSpPr>
            <a:spLocks noGrp="1"/>
          </p:cNvSpPr>
          <p:nvPr>
            <p:ph idx="1"/>
          </p:nvPr>
        </p:nvSpPr>
        <p:spPr/>
        <p:txBody>
          <a:bodyPr>
            <a:normAutofit/>
          </a:bodyPr>
          <a:lstStyle/>
          <a:p>
            <a:r>
              <a:rPr lang="cs-CZ" dirty="0"/>
              <a:t> </a:t>
            </a:r>
            <a:r>
              <a:rPr lang="cs-CZ" b="1" dirty="0">
                <a:solidFill>
                  <a:srgbClr val="FF0000"/>
                </a:solidFill>
              </a:rPr>
              <a:t>V PODOBĚ VÝPISU ZÍSKANÉHO Z INFORMAČNÍHO SYSTÉMU </a:t>
            </a:r>
          </a:p>
          <a:p>
            <a:r>
              <a:rPr lang="cs-CZ" dirty="0"/>
              <a:t>-   osoba vyplní vše online, ale bez přihlášení, proto se nebudou </a:t>
            </a:r>
            <a:r>
              <a:rPr lang="cs-CZ" dirty="0" err="1"/>
              <a:t>předvyplňovat</a:t>
            </a:r>
            <a:r>
              <a:rPr lang="cs-CZ" dirty="0"/>
              <a:t> údaje z registru obyvatel a musí všechny vyplnit.</a:t>
            </a:r>
          </a:p>
          <a:p>
            <a:r>
              <a:rPr lang="cs-CZ" dirty="0"/>
              <a:t>TEDY:</a:t>
            </a:r>
          </a:p>
          <a:p>
            <a:r>
              <a:rPr lang="cs-CZ" dirty="0"/>
              <a:t>- ZZ vstoupí do systému bez přihlášení, vyplní potřebné osobní údaje o sobě i svém dítěte.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a:t>- vybere si ze seznamu až 2 obory s TZ a 3 obory bez TZ, do kterých chce podat přihlášky,</a:t>
            </a:r>
          </a:p>
          <a:p>
            <a:r>
              <a:rPr lang="cs-CZ" dirty="0"/>
              <a:t>- vybere je v pořadí dle </a:t>
            </a:r>
            <a:r>
              <a:rPr lang="cs-CZ" b="1" dirty="0">
                <a:solidFill>
                  <a:srgbClr val="7030A0"/>
                </a:solidFill>
              </a:rPr>
              <a:t>priority</a:t>
            </a:r>
            <a:r>
              <a:rPr lang="cs-CZ" dirty="0"/>
              <a:t> pro přijetí,</a:t>
            </a:r>
          </a:p>
          <a:p>
            <a:r>
              <a:rPr lang="cs-CZ" dirty="0"/>
              <a:t>- uvidí přehledně dokumenty, které je nutno dodat k přihlášce – ty nahraje jako </a:t>
            </a:r>
            <a:r>
              <a:rPr lang="cs-CZ" dirty="0" err="1"/>
              <a:t>sken</a:t>
            </a:r>
            <a:r>
              <a:rPr lang="cs-CZ" dirty="0"/>
              <a:t> či fotky,</a:t>
            </a:r>
          </a:p>
          <a:p>
            <a:r>
              <a:rPr lang="cs-CZ" dirty="0"/>
              <a:t>- potvrdí odeslání a následně na email uvedený v kontaktních údajích obdrží </a:t>
            </a:r>
            <a:r>
              <a:rPr lang="cs-CZ" b="1" dirty="0">
                <a:solidFill>
                  <a:srgbClr val="FF0000"/>
                </a:solidFill>
              </a:rPr>
              <a:t>VÝPIS PŘIHLÁŠKY K VYTIŠTĚNÍ</a:t>
            </a:r>
            <a:r>
              <a:rPr lang="cs-CZ" dirty="0"/>
              <a:t>,</a:t>
            </a:r>
          </a:p>
          <a:p>
            <a:r>
              <a:rPr lang="cs-CZ" dirty="0"/>
              <a:t>-získaný výpis vytiskne (tolikrát na kolik škol se hlásí dítě), podepíše jej a doručí v listinné podobě do každé školy BEZ PŘÍLOH.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400" dirty="0"/>
              <a:t>- přihláška je podána odesláním vytisknutého a podepsaného výpisu, nikoliv samotným zadáním dat do informačního systému.</a:t>
            </a:r>
          </a:p>
          <a:p>
            <a:r>
              <a:rPr lang="cs-CZ" sz="2400" dirty="0"/>
              <a:t>- výpis má unikátní </a:t>
            </a:r>
            <a:r>
              <a:rPr lang="cs-CZ" sz="2400" dirty="0">
                <a:highlight>
                  <a:srgbClr val="FFFF00"/>
                </a:highlight>
              </a:rPr>
              <a:t>osmimístný kód </a:t>
            </a:r>
            <a:r>
              <a:rPr lang="cs-CZ" sz="2400" dirty="0"/>
              <a:t>(včetně čárového kódu) pro „přepis“ do systému,</a:t>
            </a:r>
          </a:p>
          <a:p>
            <a:r>
              <a:rPr lang="cs-CZ" sz="2400" dirty="0"/>
              <a:t>- ředitel každé střední školy přepíše osmimístný kód (nebo načte čárový kód) do systému, a tím se mu objeví elektronická přihláška (při prvním přijetí proběhnou lustrace v základních registrech),</a:t>
            </a:r>
          </a:p>
          <a:p>
            <a:r>
              <a:rPr lang="cs-CZ" sz="2400" dirty="0"/>
              <a:t>dále se s touto přihláškou pracuje jako s elektronickou.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POZITIVA   VERSUS NEGATIVA</a:t>
            </a:r>
          </a:p>
        </p:txBody>
      </p:sp>
      <p:sp>
        <p:nvSpPr>
          <p:cNvPr id="3" name="Zástupný symbol pro obsah 2"/>
          <p:cNvSpPr>
            <a:spLocks noGrp="1"/>
          </p:cNvSpPr>
          <p:nvPr>
            <p:ph idx="1"/>
          </p:nvPr>
        </p:nvSpPr>
        <p:spPr/>
        <p:txBody>
          <a:bodyPr>
            <a:normAutofit/>
          </a:bodyPr>
          <a:lstStyle/>
          <a:p>
            <a:r>
              <a:rPr lang="cs-CZ" b="1" dirty="0">
                <a:solidFill>
                  <a:srgbClr val="FF0000"/>
                </a:solidFill>
              </a:rPr>
              <a:t>POZITIVA:</a:t>
            </a:r>
          </a:p>
          <a:p>
            <a:r>
              <a:rPr lang="cs-CZ" dirty="0"/>
              <a:t>- jednoduchý výběr ze všech škol, stačí vybrat školu, informace na jednom místě, nemusí se hledat v katalozích apod.,</a:t>
            </a:r>
          </a:p>
          <a:p>
            <a:r>
              <a:rPr lang="cs-CZ" dirty="0"/>
              <a:t>- u každé školy </a:t>
            </a:r>
            <a:r>
              <a:rPr lang="cs-CZ" dirty="0" err="1"/>
              <a:t>info</a:t>
            </a:r>
            <a:r>
              <a:rPr lang="cs-CZ" dirty="0"/>
              <a:t> o počtu přihlášek a uchazečů v minulých letech,</a:t>
            </a:r>
          </a:p>
          <a:p>
            <a:r>
              <a:rPr lang="cs-CZ" dirty="0"/>
              <a:t>- stačí jedna kopie od každé přílohy.</a:t>
            </a:r>
          </a:p>
          <a:p>
            <a:endParaRPr lang="cs-CZ" dirty="0"/>
          </a:p>
          <a:p>
            <a:r>
              <a:rPr lang="cs-CZ" b="1" dirty="0">
                <a:solidFill>
                  <a:srgbClr val="FF0000"/>
                </a:solidFill>
              </a:rPr>
              <a:t>NEGATIVA:</a:t>
            </a:r>
          </a:p>
          <a:p>
            <a:r>
              <a:rPr lang="cs-CZ" dirty="0"/>
              <a:t>- musí se doručit listinná podoba přihlášky do každé školy,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 pozvánka přijde doručeným dopisem,</a:t>
            </a:r>
          </a:p>
          <a:p>
            <a:endParaRPr lang="cs-CZ" dirty="0"/>
          </a:p>
          <a:p>
            <a:endParaRPr lang="cs-CZ" dirty="0"/>
          </a:p>
          <a:p>
            <a:endParaRPr lang="cs-CZ" dirty="0"/>
          </a:p>
          <a:p>
            <a:endParaRPr lang="cs-CZ" dirty="0"/>
          </a:p>
        </p:txBody>
      </p:sp>
      <p:pic>
        <p:nvPicPr>
          <p:cNvPr id="6" name="Obrázek 5" descr="Plakát Modrá palec nahoru smajlík - PIXERS.CZ"/>
          <p:cNvPicPr/>
          <p:nvPr/>
        </p:nvPicPr>
        <p:blipFill>
          <a:blip r:embed="rId2" cstate="print"/>
          <a:srcRect/>
          <a:stretch>
            <a:fillRect/>
          </a:stretch>
        </p:blipFill>
        <p:spPr bwMode="auto">
          <a:xfrm>
            <a:off x="6035040" y="3304903"/>
            <a:ext cx="3500846" cy="329244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r>
              <a:rPr lang="cs-CZ" b="1" dirty="0">
                <a:solidFill>
                  <a:srgbClr val="FF0000"/>
                </a:solidFill>
              </a:rPr>
              <a:t>TISKOPIS MŠMT</a:t>
            </a:r>
          </a:p>
        </p:txBody>
      </p:sp>
      <p:sp>
        <p:nvSpPr>
          <p:cNvPr id="3" name="Zástupný symbol pro obsah 2"/>
          <p:cNvSpPr>
            <a:spLocks noGrp="1"/>
          </p:cNvSpPr>
          <p:nvPr>
            <p:ph idx="1"/>
          </p:nvPr>
        </p:nvSpPr>
        <p:spPr/>
        <p:txBody>
          <a:bodyPr>
            <a:normAutofit fontScale="85000" lnSpcReduction="20000"/>
          </a:bodyPr>
          <a:lstStyle/>
          <a:p>
            <a:r>
              <a:rPr lang="cs-CZ" dirty="0"/>
              <a:t>- všechny přihlášky jsou stejné, rozesílají se na střední školy i s přílohami</a:t>
            </a:r>
          </a:p>
          <a:p>
            <a:r>
              <a:rPr lang="cs-CZ" dirty="0"/>
              <a:t>- ředitel 1.SŠ vloží do systému (</a:t>
            </a:r>
            <a:r>
              <a:rPr lang="cs-CZ" dirty="0">
                <a:highlight>
                  <a:srgbClr val="FFFF00"/>
                </a:highlight>
              </a:rPr>
              <a:t>do 25.2.2025</a:t>
            </a:r>
            <a:r>
              <a:rPr lang="cs-CZ" dirty="0"/>
              <a:t>), ředitelé 2.+3.SŠ zkontrolují (do </a:t>
            </a:r>
            <a:r>
              <a:rPr lang="cs-CZ" dirty="0">
                <a:highlight>
                  <a:srgbClr val="00FFFF"/>
                </a:highlight>
              </a:rPr>
              <a:t>27.2.2025</a:t>
            </a:r>
            <a:r>
              <a:rPr lang="cs-CZ" dirty="0"/>
              <a:t>).</a:t>
            </a:r>
          </a:p>
          <a:p>
            <a:r>
              <a:rPr lang="cs-CZ" dirty="0">
                <a:highlight>
                  <a:srgbClr val="00FF00"/>
                </a:highlight>
              </a:rPr>
              <a:t>Systém vygeneruje registrační číslo uchazeče, které musí poslat zákonnému zástupci či uchazeči (buď s pozvánkou či samostatně) vždy ředitel první školy.</a:t>
            </a:r>
          </a:p>
          <a:p>
            <a:endParaRPr lang="cs-CZ" dirty="0">
              <a:solidFill>
                <a:schemeClr val="tx2"/>
              </a:solidFill>
            </a:endParaRPr>
          </a:p>
          <a:p>
            <a:r>
              <a:rPr lang="cs-CZ" dirty="0">
                <a:solidFill>
                  <a:srgbClr val="FF0000"/>
                </a:solidFill>
              </a:rPr>
              <a:t>POZITIVA:</a:t>
            </a:r>
          </a:p>
          <a:p>
            <a:r>
              <a:rPr lang="cs-CZ" dirty="0">
                <a:solidFill>
                  <a:schemeClr val="tx2"/>
                </a:solidFill>
              </a:rPr>
              <a:t>- </a:t>
            </a:r>
            <a:r>
              <a:rPr lang="cs-CZ" dirty="0"/>
              <a:t>není potřeba počítač ani mobilní telefon</a:t>
            </a:r>
          </a:p>
          <a:p>
            <a:endParaRPr lang="cs-CZ" dirty="0">
              <a:solidFill>
                <a:schemeClr val="tx2"/>
              </a:solidFill>
            </a:endParaRPr>
          </a:p>
          <a:p>
            <a:r>
              <a:rPr lang="cs-CZ" dirty="0">
                <a:solidFill>
                  <a:srgbClr val="FF0000"/>
                </a:solidFill>
              </a:rPr>
              <a:t>NEGATIVA:</a:t>
            </a:r>
          </a:p>
          <a:p>
            <a:r>
              <a:rPr lang="cs-CZ" dirty="0"/>
              <a:t>- ke každé přihlášce se musí přiložit listinné kopie všech příloh,</a:t>
            </a:r>
          </a:p>
          <a:p>
            <a:r>
              <a:rPr lang="cs-CZ" dirty="0"/>
              <a:t>- musí se doručit listinná přihláška se všemi přílohami do každé školy,</a:t>
            </a:r>
          </a:p>
          <a:p>
            <a:endParaRPr lang="cs-CZ"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4000" dirty="0"/>
              <a:t>- musí se dohledat přesný název a adresu každé školy, kód oboru a jeho přesný název i se zaměřením,</a:t>
            </a:r>
          </a:p>
          <a:p>
            <a:r>
              <a:rPr lang="cs-CZ" sz="4000" dirty="0"/>
              <a:t>- pozvánka ke zkouškám přijde doporučeným dopisem,</a:t>
            </a:r>
          </a:p>
          <a:p>
            <a:endParaRPr lang="cs-CZ"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PŘIJÍMACÍ ŘÍZENÍ NA STŘEDNÍ ŠKOLY</a:t>
            </a:r>
          </a:p>
        </p:txBody>
      </p:sp>
      <p:sp>
        <p:nvSpPr>
          <p:cNvPr id="3" name="Zástupný symbol pro obsah 2"/>
          <p:cNvSpPr>
            <a:spLocks noGrp="1"/>
          </p:cNvSpPr>
          <p:nvPr>
            <p:ph idx="1"/>
          </p:nvPr>
        </p:nvSpPr>
        <p:spPr/>
        <p:txBody>
          <a:bodyPr>
            <a:normAutofit/>
          </a:bodyPr>
          <a:lstStyle/>
          <a:p>
            <a:endParaRPr lang="cs-CZ" sz="2800" dirty="0"/>
          </a:p>
          <a:p>
            <a:r>
              <a:rPr lang="cs-CZ" sz="3200" dirty="0"/>
              <a:t>Sjednocení podávání přihlášek do oborů s talentovou zkouškou i ostatních oborů k jednomu datu.</a:t>
            </a:r>
          </a:p>
          <a:p>
            <a:r>
              <a:rPr lang="cs-CZ" sz="3200" dirty="0"/>
              <a:t>Pokračuje </a:t>
            </a:r>
            <a:r>
              <a:rPr lang="cs-CZ" sz="3200" dirty="0">
                <a:highlight>
                  <a:srgbClr val="00FF00"/>
                </a:highlight>
              </a:rPr>
              <a:t>DIGITALIZACE PŘIJÍMACÍHO ŘÍZENÍ.</a:t>
            </a:r>
          </a:p>
          <a:p>
            <a:r>
              <a:rPr lang="cs-CZ" sz="2800" dirty="0">
                <a:hlinkClick r:id="rId2"/>
              </a:rPr>
              <a:t>www.</a:t>
            </a:r>
            <a:r>
              <a:rPr lang="cs-CZ" sz="2800" dirty="0" err="1">
                <a:hlinkClick r:id="rId2"/>
              </a:rPr>
              <a:t>dipsy.cz</a:t>
            </a:r>
            <a:r>
              <a:rPr lang="cs-CZ" sz="2800" dirty="0"/>
              <a:t>   </a:t>
            </a:r>
          </a:p>
          <a:p>
            <a:r>
              <a:rPr lang="cs-CZ" sz="2800" dirty="0">
                <a:hlinkClick r:id="rId3"/>
              </a:rPr>
              <a:t>www.</a:t>
            </a:r>
            <a:r>
              <a:rPr lang="cs-CZ" sz="2800" dirty="0" err="1">
                <a:hlinkClick r:id="rId3"/>
              </a:rPr>
              <a:t>prihlaskynastredni.cz</a:t>
            </a:r>
            <a:r>
              <a:rPr lang="cs-CZ" sz="2800" dirty="0"/>
              <a:t> </a:t>
            </a:r>
          </a:p>
          <a:p>
            <a:endParaRPr lang="cs-CZ" dirty="0"/>
          </a:p>
        </p:txBody>
      </p:sp>
      <p:pic>
        <p:nvPicPr>
          <p:cNvPr id="4" name="Obrázek 3" descr="Dipsy | Teletubbies Wiki | Fandom"/>
          <p:cNvPicPr/>
          <p:nvPr/>
        </p:nvPicPr>
        <p:blipFill>
          <a:blip r:embed="rId4"/>
          <a:srcRect/>
          <a:stretch>
            <a:fillRect/>
          </a:stretch>
        </p:blipFill>
        <p:spPr bwMode="auto">
          <a:xfrm>
            <a:off x="8511717" y="4297680"/>
            <a:ext cx="1440160" cy="181965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lnSpcReduction="10000"/>
          </a:bodyPr>
          <a:lstStyle/>
          <a:p>
            <a:r>
              <a:rPr lang="cs-CZ" b="1" dirty="0">
                <a:solidFill>
                  <a:srgbClr val="002060"/>
                </a:solidFill>
              </a:rPr>
              <a:t>POŘADÍ OBORŮ STŘEDNÍHO VZDĚLÁNÍ V PŘIHLÁŠCE</a:t>
            </a:r>
          </a:p>
          <a:p>
            <a:r>
              <a:rPr lang="cs-CZ" dirty="0">
                <a:solidFill>
                  <a:schemeClr val="tx2"/>
                </a:solidFill>
              </a:rPr>
              <a:t>- </a:t>
            </a:r>
            <a:r>
              <a:rPr lang="cs-CZ" dirty="0"/>
              <a:t>uchazeč v přihlášce uvede pořadí oborů středního vzdělání, do kterých podává přihlášku</a:t>
            </a:r>
          </a:p>
          <a:p>
            <a:r>
              <a:rPr lang="cs-CZ" dirty="0"/>
              <a:t>- pořadí uvedené v přihlášce vyjadřuje přednostní volbu oboru středního vzdělání</a:t>
            </a:r>
          </a:p>
          <a:p>
            <a:endParaRPr lang="cs-CZ" dirty="0"/>
          </a:p>
          <a:p>
            <a:r>
              <a:rPr lang="cs-CZ" dirty="0"/>
              <a:t>- </a:t>
            </a:r>
            <a:r>
              <a:rPr lang="cs-CZ" dirty="0">
                <a:highlight>
                  <a:srgbClr val="00FF00"/>
                </a:highlight>
              </a:rPr>
              <a:t>po uplynutí termínu pro podání přihlášky nelze pořadí oborů středního vzdělání měnit</a:t>
            </a:r>
          </a:p>
          <a:p>
            <a:endParaRPr lang="cs-CZ" dirty="0"/>
          </a:p>
          <a:p>
            <a:r>
              <a:rPr lang="cs-CZ" b="1" dirty="0">
                <a:solidFill>
                  <a:srgbClr val="002060"/>
                </a:solidFill>
              </a:rPr>
              <a:t>POKUD NEBUDE PŘILOŽENA NĚJAKÁ PŘÍLOHA, KTEROU ŘEDITEL ŠKOLY POŽADUJE, ŘEDITEL VYZVE ZZ K DOLOŽENÍ.</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SHRNUTÍ PODÁNÍ PŘIHLÁŠKY</a:t>
            </a:r>
          </a:p>
        </p:txBody>
      </p:sp>
      <p:sp>
        <p:nvSpPr>
          <p:cNvPr id="3" name="Zástupný symbol pro obsah 2"/>
          <p:cNvSpPr>
            <a:spLocks noGrp="1"/>
          </p:cNvSpPr>
          <p:nvPr>
            <p:ph idx="1"/>
          </p:nvPr>
        </p:nvSpPr>
        <p:spPr/>
        <p:txBody>
          <a:bodyPr/>
          <a:lstStyle/>
          <a:p>
            <a:endParaRPr lang="cs-CZ" dirty="0"/>
          </a:p>
        </p:txBody>
      </p:sp>
      <p:sp>
        <p:nvSpPr>
          <p:cNvPr id="4" name="Elipsa 3"/>
          <p:cNvSpPr/>
          <p:nvPr/>
        </p:nvSpPr>
        <p:spPr>
          <a:xfrm>
            <a:off x="1358537" y="2063931"/>
            <a:ext cx="3775166" cy="2312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rgbClr val="FF0000"/>
                </a:solidFill>
              </a:rPr>
              <a:t>ON LINE – nic se neposílá papírově</a:t>
            </a:r>
          </a:p>
        </p:txBody>
      </p:sp>
      <p:sp>
        <p:nvSpPr>
          <p:cNvPr id="5" name="Elipsa 4"/>
          <p:cNvSpPr/>
          <p:nvPr/>
        </p:nvSpPr>
        <p:spPr>
          <a:xfrm>
            <a:off x="5329646" y="1802675"/>
            <a:ext cx="5408023" cy="2886892"/>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rgbClr val="FF0000"/>
                </a:solidFill>
              </a:rPr>
              <a:t>Přes webovou stránku- posílá se VYTIŠTĚNÝ VÝPIS NA VŠECHNY ŠKOLY</a:t>
            </a:r>
          </a:p>
        </p:txBody>
      </p:sp>
      <p:sp>
        <p:nvSpPr>
          <p:cNvPr id="6" name="Elipsa 5"/>
          <p:cNvSpPr/>
          <p:nvPr/>
        </p:nvSpPr>
        <p:spPr>
          <a:xfrm>
            <a:off x="3239589" y="3944983"/>
            <a:ext cx="4323805" cy="211618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solidFill>
                  <a:schemeClr val="tx1"/>
                </a:solidFill>
              </a:rPr>
              <a:t>TISKOPIS – na všechny školy papírově i s přílohami</a:t>
            </a:r>
          </a:p>
        </p:txBody>
      </p:sp>
      <p:sp>
        <p:nvSpPr>
          <p:cNvPr id="7" name="Zaoblený obdélník 6"/>
          <p:cNvSpPr/>
          <p:nvPr/>
        </p:nvSpPr>
        <p:spPr>
          <a:xfrm>
            <a:off x="7511143" y="4206240"/>
            <a:ext cx="4075611" cy="211618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solidFill>
                  <a:schemeClr val="tx1"/>
                </a:solidFill>
              </a:rPr>
              <a:t>MUSÍ BÝT DO </a:t>
            </a:r>
          </a:p>
          <a:p>
            <a:pPr algn="ctr"/>
            <a:r>
              <a:rPr lang="cs-CZ" sz="2800" b="1" dirty="0">
                <a:solidFill>
                  <a:schemeClr val="tx1"/>
                </a:solidFill>
              </a:rPr>
              <a:t>20. ÚNORA 2025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ORGANIZACE JEDNOTNÉ PŘIJÍMACÍ ZKOUŠKY</a:t>
            </a:r>
          </a:p>
        </p:txBody>
      </p:sp>
      <p:sp>
        <p:nvSpPr>
          <p:cNvPr id="3" name="Zástupný symbol pro obsah 2"/>
          <p:cNvSpPr>
            <a:spLocks noGrp="1"/>
          </p:cNvSpPr>
          <p:nvPr>
            <p:ph idx="1"/>
          </p:nvPr>
        </p:nvSpPr>
        <p:spPr/>
        <p:txBody>
          <a:bodyPr>
            <a:normAutofit/>
          </a:bodyPr>
          <a:lstStyle/>
          <a:p>
            <a:r>
              <a:rPr lang="cs-CZ" sz="2400" dirty="0"/>
              <a:t>Uchazeč, který se hlásí alespoň do jednoho oboru středního vzdělání, do kterého se koná jednotná zkouška, může jednotnou zkoušku konat dvakrát.</a:t>
            </a:r>
          </a:p>
          <a:p>
            <a:endParaRPr lang="cs-CZ" sz="2400" dirty="0"/>
          </a:p>
          <a:p>
            <a:r>
              <a:rPr lang="cs-CZ" sz="2400" dirty="0"/>
              <a:t>CZVV </a:t>
            </a:r>
            <a:r>
              <a:rPr lang="cs-CZ" sz="2400" b="1" dirty="0">
                <a:solidFill>
                  <a:srgbClr val="FF0000"/>
                </a:solidFill>
              </a:rPr>
              <a:t>1. března 2025 </a:t>
            </a:r>
            <a:r>
              <a:rPr lang="cs-CZ" sz="2400" dirty="0"/>
              <a:t>určí, který uchazeč kde a kdy koná JPZ  předá tyto informace ředitelům středních škol.</a:t>
            </a:r>
          </a:p>
          <a:p>
            <a:r>
              <a:rPr lang="cs-CZ" sz="2400" dirty="0"/>
              <a:t>Rozdělovat se bude primárně podle vzdálenosti školy od bydliště a sekundárně podle kapacity školy pro JPZ.</a:t>
            </a:r>
          </a:p>
          <a:p>
            <a:r>
              <a:rPr lang="cs-CZ" sz="2400" dirty="0"/>
              <a:t>Je možné přiřadit uchazeče 2 do jedné školy.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POZVÁNKY K JPZ</a:t>
            </a:r>
          </a:p>
        </p:txBody>
      </p:sp>
      <p:sp>
        <p:nvSpPr>
          <p:cNvPr id="3" name="Zástupný symbol pro obsah 2"/>
          <p:cNvSpPr>
            <a:spLocks noGrp="1"/>
          </p:cNvSpPr>
          <p:nvPr>
            <p:ph idx="1"/>
          </p:nvPr>
        </p:nvSpPr>
        <p:spPr/>
        <p:txBody>
          <a:bodyPr>
            <a:normAutofit/>
          </a:bodyPr>
          <a:lstStyle/>
          <a:p>
            <a:r>
              <a:rPr lang="cs-CZ" dirty="0"/>
              <a:t>Ředitel školy může stanovit konání </a:t>
            </a:r>
            <a:r>
              <a:rPr lang="cs-CZ" b="1" dirty="0">
                <a:solidFill>
                  <a:srgbClr val="FF0000"/>
                </a:solidFill>
              </a:rPr>
              <a:t>školní přijímací zkoušky</a:t>
            </a:r>
            <a:r>
              <a:rPr lang="cs-CZ" dirty="0"/>
              <a:t> s tím, že ale minimálně 1 termín musí být v jiný den, než jsou termíny JPZ.</a:t>
            </a:r>
          </a:p>
          <a:p>
            <a:r>
              <a:rPr lang="cs-CZ" dirty="0"/>
              <a:t> Ředitel střední školy může zadat termíny školních zkoušek konkrétním uchazečům v prostředí systému (s možností doplnění dalších informací), pokud ho bude využívat ke generování pozvánek.</a:t>
            </a:r>
          </a:p>
          <a:p>
            <a:r>
              <a:rPr lang="cs-CZ" dirty="0"/>
              <a:t>Pozvánky k JPZ a školní přijímací zkoušce posílá ředitel školy, a to 14 dní před termínem konání, a to buď odesláním zprávy v systému (platí pro elektronicky podané přihlášky) nebo zašle v listinné podobě (platí pro výpisy a tiskopisy).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TERMÍNY</a:t>
            </a:r>
          </a:p>
        </p:txBody>
      </p:sp>
      <p:sp>
        <p:nvSpPr>
          <p:cNvPr id="3" name="Zástupný symbol pro obsah 2"/>
          <p:cNvSpPr>
            <a:spLocks noGrp="1"/>
          </p:cNvSpPr>
          <p:nvPr>
            <p:ph idx="1"/>
          </p:nvPr>
        </p:nvSpPr>
        <p:spPr/>
        <p:txBody>
          <a:bodyPr>
            <a:normAutofit lnSpcReduction="10000"/>
          </a:bodyPr>
          <a:lstStyle/>
          <a:p>
            <a:r>
              <a:rPr lang="cs-CZ" b="1" dirty="0"/>
              <a:t>JEDNOTNÁ PŘIJÍMACÍ ZKOUŠKA</a:t>
            </a:r>
            <a:r>
              <a:rPr lang="cs-CZ" dirty="0"/>
              <a:t>:</a:t>
            </a:r>
          </a:p>
          <a:p>
            <a:pPr lvl="8"/>
            <a:r>
              <a:rPr lang="cs-CZ" sz="2800" b="1" dirty="0">
                <a:solidFill>
                  <a:srgbClr val="FF0000"/>
                </a:solidFill>
              </a:rPr>
              <a:t>Čtyřleté obory:  11.4. + 14.4.2025</a:t>
            </a:r>
          </a:p>
          <a:p>
            <a:endParaRPr lang="cs-CZ" b="1" dirty="0">
              <a:solidFill>
                <a:srgbClr val="FF0000"/>
              </a:solidFill>
            </a:endParaRPr>
          </a:p>
          <a:p>
            <a:r>
              <a:rPr lang="cs-CZ" b="1" dirty="0"/>
              <a:t>ŠKOLNÍ PŘIJÍMACÍ ZKOUŠKA:</a:t>
            </a:r>
          </a:p>
          <a:p>
            <a:r>
              <a:rPr lang="cs-CZ" dirty="0"/>
              <a:t>Od 15. března do 23. dubna 2025</a:t>
            </a:r>
          </a:p>
          <a:p>
            <a:endParaRPr lang="cs-CZ" dirty="0"/>
          </a:p>
          <a:p>
            <a:r>
              <a:rPr lang="cs-CZ" dirty="0"/>
              <a:t>JPZ - NÁHRADNÍ TERMÍN PRO VŠECHNY OBORY:    </a:t>
            </a:r>
            <a:r>
              <a:rPr lang="cs-CZ" b="1" dirty="0">
                <a:solidFill>
                  <a:srgbClr val="FF0000"/>
                </a:solidFill>
              </a:rPr>
              <a:t>29.4.+30.4.2025</a:t>
            </a:r>
          </a:p>
          <a:p>
            <a:r>
              <a:rPr lang="cs-CZ" b="1" dirty="0"/>
              <a:t>ŠKOLNÍ PŘIJÍMACÍ ZKOUŠKA – náhradní: </a:t>
            </a:r>
          </a:p>
          <a:p>
            <a:r>
              <a:rPr lang="cs-CZ" b="1" dirty="0"/>
              <a:t>Od 24. dubna do 5. května 2025</a:t>
            </a:r>
          </a:p>
          <a:p>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800" dirty="0"/>
              <a:t>Uchazeč, který se pro vážné důvody k řádnému termínu přijímací zkoušky nedostavil a svoji neúčast písemně nejpozději do </a:t>
            </a:r>
            <a:r>
              <a:rPr lang="cs-CZ" sz="2800" b="1" dirty="0">
                <a:solidFill>
                  <a:srgbClr val="FF0000"/>
                </a:solidFill>
              </a:rPr>
              <a:t>3 pracovních dnů </a:t>
            </a:r>
            <a:r>
              <a:rPr lang="cs-CZ" sz="2800" dirty="0"/>
              <a:t>omluvil řediteli školy, ve které měl přijímací zkoušku konat, koná zkoušku v náhradním termínu (na stejné škole, kde byl řádný termín).</a:t>
            </a:r>
          </a:p>
          <a:p>
            <a:r>
              <a:rPr lang="cs-CZ" sz="2800" dirty="0"/>
              <a:t> Ředitel školy může stanovit, že hodnotí splnění kritérií přijímacího řízení uchazečem také podle hodnocení na </a:t>
            </a:r>
            <a:r>
              <a:rPr lang="cs-CZ" sz="2800" b="1" dirty="0">
                <a:solidFill>
                  <a:srgbClr val="FF0000"/>
                </a:solidFill>
              </a:rPr>
              <a:t>vysvědčeních z předchozího vzdělávání </a:t>
            </a:r>
            <a:r>
              <a:rPr lang="cs-CZ" sz="2800" dirty="0"/>
              <a:t>nebo dalších skutečností, které osvědčují vhodné schopnosti, vědomosti a zájmy uchazeče.</a:t>
            </a:r>
          </a:p>
          <a:p>
            <a:endParaRPr lang="cs-CZ"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a:bodyPr>
          <a:lstStyle/>
          <a:p>
            <a:r>
              <a:rPr lang="cs-CZ" dirty="0"/>
              <a:t>Hodnocení JPZ se na celkovém hodnocení splnění kritérií přijímacího řízení uchazečem podílí </a:t>
            </a:r>
            <a:r>
              <a:rPr lang="cs-CZ" b="1" dirty="0">
                <a:solidFill>
                  <a:srgbClr val="FF0000"/>
                </a:solidFill>
              </a:rPr>
              <a:t>nejméně 60 % </a:t>
            </a:r>
            <a:r>
              <a:rPr lang="cs-CZ" dirty="0"/>
              <a:t>, v případě přijímacího řízení do oboru vzdělání </a:t>
            </a:r>
            <a:r>
              <a:rPr lang="cs-CZ" b="1" dirty="0">
                <a:solidFill>
                  <a:srgbClr val="FF0000"/>
                </a:solidFill>
              </a:rPr>
              <a:t>Gymnázium se sportovní přípravou nejméně 40 %.</a:t>
            </a:r>
          </a:p>
          <a:p>
            <a:r>
              <a:rPr lang="cs-CZ" dirty="0"/>
              <a:t>Uchazeči se do celkového hodnocení započítává </a:t>
            </a:r>
            <a:r>
              <a:rPr lang="cs-CZ" b="1" dirty="0">
                <a:solidFill>
                  <a:srgbClr val="FF0000"/>
                </a:solidFill>
              </a:rPr>
              <a:t>lepší výsledek z písemného testu z českého jazyka a literatury a písemného testu z matematiky.</a:t>
            </a:r>
          </a:p>
          <a:p>
            <a:r>
              <a:rPr lang="cs-CZ" dirty="0"/>
              <a:t>Další hodnocení splnění kritérií stanoví ředitel školy.</a:t>
            </a:r>
          </a:p>
          <a:p>
            <a:r>
              <a:rPr lang="cs-CZ" dirty="0"/>
              <a:t>Ředitel školy může v rámci kritérií pro přijetí stanovit hranici úspěšnosti v jednotné zkoušce, ve školní přijímací zkoušce, v talentové zkoušce nebo v celkovém hodnocení při PŘ, které musí uchazeč dosáhnout jako nezbytné podmínky přijetí.</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Průběh jednotné zkoušky v učebně</a:t>
            </a:r>
          </a:p>
        </p:txBody>
      </p:sp>
      <p:sp>
        <p:nvSpPr>
          <p:cNvPr id="3" name="Zástupný symbol pro obsah 2"/>
          <p:cNvSpPr>
            <a:spLocks noGrp="1"/>
          </p:cNvSpPr>
          <p:nvPr>
            <p:ph idx="1"/>
          </p:nvPr>
        </p:nvSpPr>
        <p:spPr/>
        <p:txBody>
          <a:bodyPr>
            <a:normAutofit lnSpcReduction="10000"/>
          </a:bodyPr>
          <a:lstStyle/>
          <a:p>
            <a:r>
              <a:rPr lang="cs-CZ" dirty="0"/>
              <a:t>Při úvodní administraci zadavatel seznámí uchazeče s následujícími pravidly pro konání zkoušky: </a:t>
            </a:r>
          </a:p>
          <a:p>
            <a:r>
              <a:rPr lang="cs-CZ" dirty="0"/>
              <a:t>➢ psací potřeby – povolená pouze propiska, nesmí propíjet, nesmí být </a:t>
            </a:r>
            <a:r>
              <a:rPr lang="cs-CZ" dirty="0" err="1"/>
              <a:t>gumovatelná</a:t>
            </a:r>
            <a:r>
              <a:rPr lang="cs-CZ" dirty="0"/>
              <a:t>, nesmí psát slabě nebo přerušovaně </a:t>
            </a:r>
          </a:p>
          <a:p>
            <a:pPr>
              <a:buFont typeface="Courier New" pitchFamily="49" charset="0"/>
              <a:buChar char="o"/>
            </a:pPr>
            <a:r>
              <a:rPr lang="cs-CZ" dirty="0"/>
              <a:t>➢ zápis odpovědí a jejich oprav – do ZA (nejde-li o uchazeče se SVP) </a:t>
            </a:r>
          </a:p>
          <a:p>
            <a:r>
              <a:rPr lang="cs-CZ" dirty="0"/>
              <a:t>➢ nepovolené pomůcky – např. mobilní telefony, chytré hodinky, kalkulačky </a:t>
            </a:r>
          </a:p>
          <a:p>
            <a:r>
              <a:rPr lang="cs-CZ" dirty="0"/>
              <a:t>➢ časový limit </a:t>
            </a:r>
          </a:p>
          <a:p>
            <a:r>
              <a:rPr lang="cs-CZ" dirty="0"/>
              <a:t>➢ možnost konání přestávek – SVP nebo zdravotní důvody</a:t>
            </a:r>
          </a:p>
          <a:p>
            <a:r>
              <a:rPr lang="cs-CZ" dirty="0"/>
              <a:t> ke konci zkoušky zadavatel upozorní na zbývající čas (10 min. a 5 min. před koncem) a příp. připomene uchazečům, že je nutné přepsat odpovědi do ZA.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p:cNvPicPr>
            <a:picLocks noGrp="1" noChangeAspect="1" noChangeArrowheads="1"/>
          </p:cNvPicPr>
          <p:nvPr>
            <p:ph idx="1"/>
          </p:nvPr>
        </p:nvPicPr>
        <p:blipFill>
          <a:blip r:embed="rId2" cstate="print"/>
          <a:srcRect/>
          <a:stretch>
            <a:fillRect/>
          </a:stretch>
        </p:blipFill>
        <p:spPr bwMode="auto">
          <a:xfrm>
            <a:off x="1967133" y="366841"/>
            <a:ext cx="8514471" cy="587921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p:cNvPicPr>
            <a:picLocks noGrp="1" noChangeAspect="1" noChangeArrowheads="1"/>
          </p:cNvPicPr>
          <p:nvPr>
            <p:ph idx="1"/>
          </p:nvPr>
        </p:nvPicPr>
        <p:blipFill>
          <a:blip r:embed="rId2" cstate="print"/>
          <a:srcRect/>
          <a:stretch>
            <a:fillRect/>
          </a:stretch>
        </p:blipFill>
        <p:spPr bwMode="auto">
          <a:xfrm>
            <a:off x="1756117" y="2"/>
            <a:ext cx="8377310" cy="61563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NOVÉ OBORY VZDĚLÁNÍ</a:t>
            </a:r>
          </a:p>
        </p:txBody>
      </p:sp>
      <p:sp>
        <p:nvSpPr>
          <p:cNvPr id="3" name="Zástupný symbol pro obsah 2"/>
          <p:cNvSpPr>
            <a:spLocks noGrp="1"/>
          </p:cNvSpPr>
          <p:nvPr>
            <p:ph idx="1"/>
          </p:nvPr>
        </p:nvSpPr>
        <p:spPr/>
        <p:txBody>
          <a:bodyPr>
            <a:normAutofit/>
          </a:bodyPr>
          <a:lstStyle/>
          <a:p>
            <a:r>
              <a:rPr lang="cs-CZ" sz="3200" dirty="0"/>
              <a:t>Pokusné ověřování nového oboru vzdělávání –</a:t>
            </a:r>
            <a:r>
              <a:rPr lang="cs-CZ" sz="3200" b="1" dirty="0">
                <a:solidFill>
                  <a:srgbClr val="FF0000"/>
                </a:solidFill>
              </a:rPr>
              <a:t>LYCEA</a:t>
            </a:r>
            <a:r>
              <a:rPr lang="cs-CZ" sz="3200" dirty="0"/>
              <a:t>.</a:t>
            </a:r>
          </a:p>
          <a:p>
            <a:r>
              <a:rPr lang="cs-CZ" sz="3200" dirty="0"/>
              <a:t>Pro školy všech zřizovatelů.</a:t>
            </a:r>
          </a:p>
          <a:p>
            <a:r>
              <a:rPr lang="cs-CZ" sz="3200" dirty="0"/>
              <a:t>Žádost podají do 30.listopadu 2024.</a:t>
            </a:r>
          </a:p>
          <a:p>
            <a:r>
              <a:rPr lang="cs-CZ" sz="3200" dirty="0"/>
              <a:t>Obor zapsaný v rejstříků.</a:t>
            </a:r>
          </a:p>
          <a:p>
            <a:r>
              <a:rPr lang="cs-CZ" sz="3200" dirty="0"/>
              <a:t>Proběhne standardní přijímací řízení.</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74" name="Picture 2"/>
          <p:cNvPicPr>
            <a:picLocks noGrp="1" noChangeAspect="1" noChangeArrowheads="1"/>
          </p:cNvPicPr>
          <p:nvPr>
            <p:ph idx="1"/>
          </p:nvPr>
        </p:nvPicPr>
        <p:blipFill>
          <a:blip r:embed="rId2" cstate="print"/>
          <a:srcRect/>
          <a:stretch>
            <a:fillRect/>
          </a:stretch>
        </p:blipFill>
        <p:spPr bwMode="auto">
          <a:xfrm>
            <a:off x="1661161" y="2"/>
            <a:ext cx="8757138" cy="6569611"/>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ŠKOLNÍ PŘIJÍMACÍ ZKOUŠKA</a:t>
            </a:r>
          </a:p>
        </p:txBody>
      </p:sp>
      <p:sp>
        <p:nvSpPr>
          <p:cNvPr id="3" name="Zástupný symbol pro obsah 2"/>
          <p:cNvSpPr>
            <a:spLocks noGrp="1"/>
          </p:cNvSpPr>
          <p:nvPr>
            <p:ph idx="1"/>
          </p:nvPr>
        </p:nvSpPr>
        <p:spPr/>
        <p:txBody>
          <a:bodyPr>
            <a:normAutofit/>
          </a:bodyPr>
          <a:lstStyle/>
          <a:p>
            <a:r>
              <a:rPr lang="cs-CZ" dirty="0"/>
              <a:t>termín musí být vyhlášen nejméně 14 dní předem</a:t>
            </a:r>
          </a:p>
          <a:p>
            <a:r>
              <a:rPr lang="cs-CZ" dirty="0"/>
              <a:t> v rozmezí </a:t>
            </a:r>
            <a:r>
              <a:rPr lang="cs-CZ" b="1" dirty="0">
                <a:solidFill>
                  <a:srgbClr val="FF0000"/>
                </a:solidFill>
              </a:rPr>
              <a:t>15. 3. – 23. 4. 2025</a:t>
            </a:r>
          </a:p>
          <a:p>
            <a:r>
              <a:rPr lang="cs-CZ" dirty="0"/>
              <a:t>2 termíny, alespoň jeden nekoliduje s JPZ </a:t>
            </a:r>
          </a:p>
          <a:p>
            <a:r>
              <a:rPr lang="cs-CZ" dirty="0"/>
              <a:t>náhradní termín </a:t>
            </a:r>
            <a:r>
              <a:rPr lang="cs-CZ" b="1" dirty="0">
                <a:solidFill>
                  <a:srgbClr val="FF0000"/>
                </a:solidFill>
              </a:rPr>
              <a:t>24. 4. – 5. 5. 2025</a:t>
            </a:r>
          </a:p>
          <a:p>
            <a:r>
              <a:rPr lang="cs-CZ" dirty="0"/>
              <a:t>alespoň jeden termín nekoliduje s JPZ </a:t>
            </a:r>
          </a:p>
          <a:p>
            <a:r>
              <a:rPr lang="cs-CZ" dirty="0"/>
              <a:t>pozvánka se posílá nejméně 14 dní před konáním zkoušky</a:t>
            </a:r>
          </a:p>
          <a:p>
            <a:r>
              <a:rPr lang="cs-CZ" dirty="0"/>
              <a:t>pozvánka pro náhradní termín nejméně 7 dní předem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VÝSLEDEK PŘIJÍMACÍHO ŘÍZENÍ</a:t>
            </a:r>
          </a:p>
        </p:txBody>
      </p:sp>
      <p:sp>
        <p:nvSpPr>
          <p:cNvPr id="3" name="Zástupný symbol pro obsah 2"/>
          <p:cNvSpPr>
            <a:spLocks noGrp="1"/>
          </p:cNvSpPr>
          <p:nvPr>
            <p:ph idx="1"/>
          </p:nvPr>
        </p:nvSpPr>
        <p:spPr/>
        <p:txBody>
          <a:bodyPr>
            <a:normAutofit/>
          </a:bodyPr>
          <a:lstStyle/>
          <a:p>
            <a:r>
              <a:rPr lang="cs-CZ" dirty="0"/>
              <a:t>CZVV zveřejní škole výsledky JPZ  </a:t>
            </a:r>
            <a:r>
              <a:rPr lang="cs-CZ" b="1" dirty="0">
                <a:solidFill>
                  <a:srgbClr val="FF0000"/>
                </a:solidFill>
              </a:rPr>
              <a:t>6.5.2025.</a:t>
            </a:r>
          </a:p>
          <a:p>
            <a:r>
              <a:rPr lang="cs-CZ" dirty="0"/>
              <a:t>Ředitel školy </a:t>
            </a:r>
            <a:r>
              <a:rPr lang="cs-CZ" b="1" dirty="0">
                <a:solidFill>
                  <a:srgbClr val="FF0000"/>
                </a:solidFill>
              </a:rPr>
              <a:t>7.5.2025</a:t>
            </a:r>
            <a:r>
              <a:rPr lang="cs-CZ" dirty="0"/>
              <a:t> zadá do informačního systému seznam uchazečů a jejich pořadí.</a:t>
            </a:r>
          </a:p>
          <a:p>
            <a:r>
              <a:rPr lang="cs-CZ" dirty="0"/>
              <a:t>Uchazeči nesmí sdílet stejné pořadí.</a:t>
            </a:r>
          </a:p>
          <a:p>
            <a:r>
              <a:rPr lang="cs-CZ" dirty="0"/>
              <a:t>Uchazeči, kteří nesplnili kritéria přijímacího řízení, mají uveden příznak „nesplnil kritéria“a pořadí nemají vyplněno.</a:t>
            </a:r>
          </a:p>
          <a:p>
            <a:r>
              <a:rPr lang="cs-CZ" dirty="0"/>
              <a:t>Systém </a:t>
            </a:r>
            <a:r>
              <a:rPr lang="cs-CZ" b="1" dirty="0">
                <a:solidFill>
                  <a:srgbClr val="FF0000"/>
                </a:solidFill>
              </a:rPr>
              <a:t>8.5. 2025 </a:t>
            </a:r>
            <a:r>
              <a:rPr lang="cs-CZ" dirty="0"/>
              <a:t>rozdělí uchazeče do oborů podle jimi zvolené priority a zašle řediteli střední školy prostřednictvím systému informaci o stavu „přijetí/nepřijetí“ včetně důvodu nepřijetí (zda byl přijat do jiného boru či z kapacitních důvodů).</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a:bodyPr>
          <a:lstStyle/>
          <a:p>
            <a:r>
              <a:rPr lang="cs-CZ" sz="2400" dirty="0"/>
              <a:t>Umístí-li se uchazeč na místě opravňujícím k přijetí do více oborů středního vzdělání, bude přijat do oboru umístěného z těchto oborů na přednostnějším pořadí uvedeném na přihlášce, do ostatních oborů nebude přijat.</a:t>
            </a:r>
          </a:p>
          <a:p>
            <a:r>
              <a:rPr lang="cs-CZ" sz="2400" dirty="0"/>
              <a:t>Ředitel </a:t>
            </a:r>
            <a:r>
              <a:rPr lang="cs-CZ" sz="2400" b="1" dirty="0">
                <a:solidFill>
                  <a:srgbClr val="FF0000"/>
                </a:solidFill>
              </a:rPr>
              <a:t>9.5. 2024 </a:t>
            </a:r>
            <a:r>
              <a:rPr lang="cs-CZ" sz="2400" dirty="0"/>
              <a:t>provede kontrolu a potvrdí výsledky (verifikace).</a:t>
            </a:r>
          </a:p>
          <a:p>
            <a:r>
              <a:rPr lang="cs-CZ" sz="2400" dirty="0"/>
              <a:t>V případě nesrovnalostí komunikuje ředitel s CZZV.</a:t>
            </a:r>
          </a:p>
          <a:p>
            <a:endParaRPr lang="cs-CZ" sz="2400" dirty="0"/>
          </a:p>
          <a:p>
            <a:r>
              <a:rPr lang="cs-CZ" sz="2400" b="1" dirty="0">
                <a:solidFill>
                  <a:srgbClr val="FF0000"/>
                </a:solidFill>
              </a:rPr>
              <a:t>TEDY UCHAZEČ BUDE PŘIJAT JEN NA JEDNU ŠKOLU ČI PŘÍPADNĚ NEBUDE PŘIJAT NIKAM!!!</a:t>
            </a:r>
          </a:p>
          <a:p>
            <a:endParaRPr lang="cs-CZ"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a:bodyPr>
          <a:lstStyle/>
          <a:p>
            <a:r>
              <a:rPr lang="cs-CZ" dirty="0"/>
              <a:t>Ve dnech 12.-14. května 2025 – nahlížené do spisu pro ZZ, případně zletilé uchazeče.</a:t>
            </a:r>
          </a:p>
          <a:p>
            <a:r>
              <a:rPr lang="cs-CZ" dirty="0"/>
              <a:t>Výsledky PŘ zveřejní všechny střední školy </a:t>
            </a:r>
            <a:r>
              <a:rPr lang="cs-CZ" b="1" dirty="0">
                <a:solidFill>
                  <a:srgbClr val="FF0000"/>
                </a:solidFill>
              </a:rPr>
              <a:t>15. května 2025.</a:t>
            </a:r>
          </a:p>
          <a:p>
            <a:r>
              <a:rPr lang="cs-CZ" dirty="0"/>
              <a:t>Rozhodnutí o přijetí nebo nepřijetí ke vzdělávání se oznamují zveřejněním seznamu uchazečů pod přiděleným registračním číslem s výsledkem řízení u každého uchazeče.</a:t>
            </a:r>
          </a:p>
          <a:p>
            <a:r>
              <a:rPr lang="cs-CZ" dirty="0"/>
              <a:t>Nepřijetí se nevydává ani u nepřijatých uchazečů.</a:t>
            </a:r>
          </a:p>
          <a:p>
            <a:r>
              <a:rPr lang="cs-CZ" dirty="0"/>
              <a:t>Ve škole jsou výsledky zveřejněny nejméně 15 dní.</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400" dirty="0"/>
              <a:t>Seznam obsahuje také hodnocení jednotné zkoušky, školní přijímací zkoušky, talentové zkoušky a hodnocení ostatních kritérií, pokud jsou součástí přijímacího řízení.</a:t>
            </a:r>
          </a:p>
          <a:p>
            <a:r>
              <a:rPr lang="cs-CZ" sz="2400" dirty="0"/>
              <a:t>Uchazeči v systému uvidí výsledky ve všech oborech, kam podali přihlášky, a to nejdříve po uzavření verifikace, tj. </a:t>
            </a:r>
            <a:r>
              <a:rPr lang="cs-CZ" sz="2400" b="1" dirty="0">
                <a:solidFill>
                  <a:srgbClr val="FF0000"/>
                </a:solidFill>
              </a:rPr>
              <a:t>9.5. či 10.5.2025</a:t>
            </a:r>
            <a:r>
              <a:rPr lang="cs-CZ" sz="2400" dirty="0"/>
              <a:t>.</a:t>
            </a:r>
          </a:p>
          <a:p>
            <a:r>
              <a:rPr lang="cs-CZ" sz="2400" dirty="0"/>
              <a:t>Seznam se zveřejňuje na veřejném přístupném místě ve škole a způsobem umožňujícím dálkový přístup v informačním systému. Zveřejněním seznamu se považují rozhodnutí za oznámená.</a:t>
            </a:r>
          </a:p>
          <a:p>
            <a:endParaRPr lang="cs-CZ"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a:t>Rozhodnutí o přijetí nebo nepřijetí ke vzdělávání se v písemné formě podle správního řádu nevyhotovuje a do spisu se nečiní záznam. Součástí spisu je seznam dle viz výše.</a:t>
            </a:r>
          </a:p>
          <a:p>
            <a:endParaRPr lang="cs-CZ" dirty="0"/>
          </a:p>
          <a:p>
            <a:r>
              <a:rPr lang="cs-CZ" b="1" dirty="0">
                <a:solidFill>
                  <a:srgbClr val="002060"/>
                </a:solidFill>
              </a:rPr>
              <a:t>VZDÁNÍ SE PRÁVA NA PŘIJETÍ</a:t>
            </a:r>
          </a:p>
          <a:p>
            <a:r>
              <a:rPr lang="cs-CZ" b="1" dirty="0">
                <a:solidFill>
                  <a:srgbClr val="002060"/>
                </a:solidFill>
              </a:rPr>
              <a:t>  </a:t>
            </a:r>
            <a:r>
              <a:rPr lang="cs-CZ" dirty="0"/>
              <a:t>Uchazeč se může vzdát práva na přijetí do daného oboru středního vzdělání. Vzdáním se práva na přijetí do daného oboru středního vzdělání uchazeči nevzniká právo na přijetí do jiných oborů vzdělání v daném kole přijímacího řízení. Ředitel školy může takto uvolněné místo obsadit až v dalším kole přijímacího řízení.</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ODVOLÁNÍ</a:t>
            </a:r>
          </a:p>
        </p:txBody>
      </p:sp>
      <p:sp>
        <p:nvSpPr>
          <p:cNvPr id="3" name="Zástupný symbol pro obsah 2"/>
          <p:cNvSpPr>
            <a:spLocks noGrp="1"/>
          </p:cNvSpPr>
          <p:nvPr>
            <p:ph idx="1"/>
          </p:nvPr>
        </p:nvSpPr>
        <p:spPr/>
        <p:txBody>
          <a:bodyPr>
            <a:normAutofit/>
          </a:bodyPr>
          <a:lstStyle/>
          <a:p>
            <a:r>
              <a:rPr lang="cs-CZ" dirty="0"/>
              <a:t>Odvolání lze podat ve lhůtě </a:t>
            </a:r>
            <a:r>
              <a:rPr lang="cs-CZ" b="1" dirty="0">
                <a:solidFill>
                  <a:srgbClr val="FF0000"/>
                </a:solidFill>
              </a:rPr>
              <a:t>3 pracovních dnů ode dne zveřejnění výsledků přijímacího řízení .</a:t>
            </a:r>
          </a:p>
          <a:p>
            <a:r>
              <a:rPr lang="cs-CZ" dirty="0"/>
              <a:t>Odvolání se podává proti výsledkům přijímacího řízení, </a:t>
            </a:r>
            <a:r>
              <a:rPr lang="cs-CZ" dirty="0" err="1"/>
              <a:t>né</a:t>
            </a:r>
            <a:r>
              <a:rPr lang="cs-CZ" dirty="0"/>
              <a:t> proti nepřijetí. Tzn. jedná se o opravné a podobné prostředky, tedy nemají vliv na přijetí</a:t>
            </a:r>
            <a:r>
              <a:rPr lang="cs-CZ" sz="3200" dirty="0"/>
              <a:t>. </a:t>
            </a:r>
          </a:p>
          <a:p>
            <a:r>
              <a:rPr lang="cs-CZ" dirty="0"/>
              <a:t>Odvolání proti nepřijetí z kapacitních důvodů nemá smysl. Uvolněná místa se obsazují v dalších kolech.</a:t>
            </a:r>
          </a:p>
          <a:p>
            <a:r>
              <a:rPr lang="cs-CZ" dirty="0"/>
              <a:t>Smysl dává odvolání např. z důvodu chybného zadání, chybného hodnocení podle kritérií nebo narušení průběhu zkoušky.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DRUHÉ KOLO PŘIJÍMACÍHO ŘÍZENÍ</a:t>
            </a:r>
          </a:p>
        </p:txBody>
      </p:sp>
      <p:sp>
        <p:nvSpPr>
          <p:cNvPr id="3" name="Zástupný symbol pro obsah 2"/>
          <p:cNvSpPr>
            <a:spLocks noGrp="1"/>
          </p:cNvSpPr>
          <p:nvPr>
            <p:ph idx="1"/>
          </p:nvPr>
        </p:nvSpPr>
        <p:spPr/>
        <p:txBody>
          <a:bodyPr>
            <a:normAutofit/>
          </a:bodyPr>
          <a:lstStyle/>
          <a:p>
            <a:r>
              <a:rPr lang="cs-CZ" dirty="0"/>
              <a:t>Ředitel může vyhlásil </a:t>
            </a:r>
            <a:r>
              <a:rPr lang="cs-CZ" b="1" dirty="0">
                <a:solidFill>
                  <a:srgbClr val="FF0000"/>
                </a:solidFill>
              </a:rPr>
              <a:t>DRUHÉ KOLO – probíhá jako první </a:t>
            </a:r>
            <a:r>
              <a:rPr lang="cs-CZ" dirty="0"/>
              <a:t>– tři přihlášky.</a:t>
            </a:r>
          </a:p>
          <a:p>
            <a:r>
              <a:rPr lang="cs-CZ" dirty="0"/>
              <a:t>SEZNAM VOLNÝCH MÍST – informační systém.</a:t>
            </a:r>
          </a:p>
          <a:p>
            <a:r>
              <a:rPr lang="cs-CZ" dirty="0"/>
              <a:t>V rámci hodnocení výsledků PŘ do oboru středního vzdělání s MZ ředitel zohlední výsledky jednotné zkoušky. Uchazeč, který nekonal jednotnou zkoušku v rámci prvního kola přijímacího řízení, nemůže podat přihlášku do druhého kola PŘ do oboru středního vzdělání, do kterého se koná JPZ. JPZ se nekoná v druhém kole.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b="1" dirty="0">
                <a:solidFill>
                  <a:srgbClr val="FF0000"/>
                </a:solidFill>
              </a:rPr>
              <a:t>PŘIHLÁŠKU MŮŽE PODAT UCHAZEČ, KTERÝ</a:t>
            </a:r>
            <a:r>
              <a:rPr lang="cs-CZ" dirty="0"/>
              <a:t>:</a:t>
            </a:r>
          </a:p>
          <a:p>
            <a:r>
              <a:rPr lang="cs-CZ" dirty="0"/>
              <a:t>- nebyl přijat do žádného oboru středního vzdělání v prvním kole,</a:t>
            </a:r>
          </a:p>
          <a:p>
            <a:r>
              <a:rPr lang="cs-CZ" dirty="0"/>
              <a:t>- se vzdal práva na přijetí do oboru středního vzdělání po prvním kole do </a:t>
            </a:r>
            <a:r>
              <a:rPr lang="cs-CZ" b="1" dirty="0">
                <a:solidFill>
                  <a:srgbClr val="FF0000"/>
                </a:solidFill>
              </a:rPr>
              <a:t>21. května 2025</a:t>
            </a:r>
            <a:r>
              <a:rPr lang="cs-CZ" dirty="0"/>
              <a:t>,</a:t>
            </a:r>
          </a:p>
          <a:p>
            <a:r>
              <a:rPr lang="cs-CZ" dirty="0"/>
              <a:t>- uchazeč, který se vůbec nehlásil do 1. kola přijímacího řízení (nemohou se ale hlásit do maturitních oborů, protože nekonali JPZ)</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JE TO TERMÍNOVĚ LETOS!!! </a:t>
            </a:r>
          </a:p>
        </p:txBody>
      </p:sp>
      <p:sp>
        <p:nvSpPr>
          <p:cNvPr id="3" name="Zástupný symbol pro obsah 2"/>
          <p:cNvSpPr>
            <a:spLocks noGrp="1"/>
          </p:cNvSpPr>
          <p:nvPr>
            <p:ph idx="1"/>
          </p:nvPr>
        </p:nvSpPr>
        <p:spPr/>
        <p:txBody>
          <a:bodyPr>
            <a:normAutofit/>
          </a:bodyPr>
          <a:lstStyle/>
          <a:p>
            <a:r>
              <a:rPr lang="cs-CZ" b="1" dirty="0">
                <a:solidFill>
                  <a:srgbClr val="002060"/>
                </a:solidFill>
              </a:rPr>
              <a:t>PRVNÍ KOLO PŘIJÍMACÍHO ŘÍZENÍ</a:t>
            </a:r>
          </a:p>
          <a:p>
            <a:r>
              <a:rPr lang="cs-CZ" dirty="0">
                <a:solidFill>
                  <a:schemeClr val="tx2"/>
                </a:solidFill>
              </a:rPr>
              <a:t>- ředitel střední školy do systému vloží v období </a:t>
            </a:r>
            <a:r>
              <a:rPr lang="cs-CZ" b="1" dirty="0">
                <a:solidFill>
                  <a:srgbClr val="FF0000"/>
                </a:solidFill>
              </a:rPr>
              <a:t>od 15. ledna do 31. ledna 2025:</a:t>
            </a:r>
          </a:p>
          <a:p>
            <a:r>
              <a:rPr lang="cs-CZ" dirty="0">
                <a:solidFill>
                  <a:schemeClr val="tx2"/>
                </a:solidFill>
              </a:rPr>
              <a:t>počet míst vypsaných do 1.kola k oborům a formám (nelze snížit, zvyšovat lze do 7.5.2025) dle vyhlášených kritérií pro přijímání,</a:t>
            </a:r>
          </a:p>
          <a:p>
            <a:r>
              <a:rPr lang="cs-CZ" dirty="0">
                <a:solidFill>
                  <a:schemeClr val="tx2"/>
                </a:solidFill>
              </a:rPr>
              <a:t>způsob a náhradní způsob hodnocení cizinců - §20,</a:t>
            </a:r>
          </a:p>
          <a:p>
            <a:r>
              <a:rPr lang="cs-CZ" dirty="0">
                <a:solidFill>
                  <a:schemeClr val="tx2"/>
                </a:solidFill>
              </a:rPr>
              <a:t>zda stanovil školní přijímací zkoušku – obsah, forma, rozsah učiva,</a:t>
            </a:r>
          </a:p>
          <a:p>
            <a:r>
              <a:rPr lang="cs-CZ" dirty="0">
                <a:solidFill>
                  <a:schemeClr val="tx2"/>
                </a:solidFill>
              </a:rPr>
              <a:t>definice povinných příloh k přihlášce,</a:t>
            </a:r>
          </a:p>
          <a:p>
            <a:r>
              <a:rPr lang="cs-CZ" dirty="0">
                <a:solidFill>
                  <a:schemeClr val="tx2"/>
                </a:solidFill>
              </a:rPr>
              <a:t>PDF s kritérii pro přijímací řízení.</a:t>
            </a:r>
          </a:p>
          <a:p>
            <a:endParaRPr lang="cs-CZ"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TERMÍNY DRUHÉHO KOLA</a:t>
            </a:r>
          </a:p>
        </p:txBody>
      </p:sp>
      <p:sp>
        <p:nvSpPr>
          <p:cNvPr id="3" name="Zástupný symbol pro obsah 2"/>
          <p:cNvSpPr>
            <a:spLocks noGrp="1"/>
          </p:cNvSpPr>
          <p:nvPr>
            <p:ph idx="1"/>
          </p:nvPr>
        </p:nvSpPr>
        <p:spPr/>
        <p:txBody>
          <a:bodyPr>
            <a:normAutofit/>
          </a:bodyPr>
          <a:lstStyle/>
          <a:p>
            <a:r>
              <a:rPr lang="cs-CZ" dirty="0"/>
              <a:t>Termín může být vyhlášen – do 18.5.2025</a:t>
            </a:r>
          </a:p>
          <a:p>
            <a:r>
              <a:rPr lang="cs-CZ" dirty="0"/>
              <a:t>Termín podání přihlášky – </a:t>
            </a:r>
            <a:r>
              <a:rPr lang="cs-CZ" b="1" dirty="0">
                <a:solidFill>
                  <a:srgbClr val="FF0000"/>
                </a:solidFill>
              </a:rPr>
              <a:t>do 24. 5. 2025.</a:t>
            </a:r>
          </a:p>
          <a:p>
            <a:r>
              <a:rPr lang="cs-CZ" dirty="0"/>
              <a:t>Termín školní zkoušky: 8. – 12. 6. 2025</a:t>
            </a:r>
          </a:p>
          <a:p>
            <a:r>
              <a:rPr lang="cs-CZ" dirty="0"/>
              <a:t> 1 řádný termín. </a:t>
            </a:r>
          </a:p>
          <a:p>
            <a:r>
              <a:rPr lang="cs-CZ" dirty="0"/>
              <a:t>Náhradní termín se nekoná. </a:t>
            </a:r>
          </a:p>
          <a:p>
            <a:r>
              <a:rPr lang="cs-CZ" dirty="0"/>
              <a:t>Pozvánka nejméně 7 dní předem. </a:t>
            </a:r>
          </a:p>
          <a:p>
            <a:r>
              <a:rPr lang="cs-CZ" dirty="0"/>
              <a:t>Nahlížení do spisu – 19. ,20.  a 23.června 2025</a:t>
            </a:r>
          </a:p>
          <a:p>
            <a:r>
              <a:rPr lang="cs-CZ" dirty="0"/>
              <a:t>Ředitel zveřejní výsledky - </a:t>
            </a:r>
            <a:r>
              <a:rPr lang="cs-CZ" b="1" dirty="0">
                <a:solidFill>
                  <a:srgbClr val="FF0000"/>
                </a:solidFill>
              </a:rPr>
              <a:t>21.6.2025</a:t>
            </a:r>
          </a:p>
          <a:p>
            <a:endParaRPr lang="cs-CZ"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TŘETÍ A DALŠÍ KOLA PŘ</a:t>
            </a:r>
          </a:p>
        </p:txBody>
      </p:sp>
      <p:sp>
        <p:nvSpPr>
          <p:cNvPr id="3" name="Zástupný symbol pro obsah 2"/>
          <p:cNvSpPr>
            <a:spLocks noGrp="1"/>
          </p:cNvSpPr>
          <p:nvPr>
            <p:ph idx="1"/>
          </p:nvPr>
        </p:nvSpPr>
        <p:spPr/>
        <p:txBody>
          <a:bodyPr>
            <a:normAutofit/>
          </a:bodyPr>
          <a:lstStyle/>
          <a:p>
            <a:r>
              <a:rPr lang="cs-CZ" dirty="0"/>
              <a:t>Ředitel může </a:t>
            </a:r>
            <a:r>
              <a:rPr lang="cs-CZ" b="1" dirty="0">
                <a:solidFill>
                  <a:srgbClr val="FF0000"/>
                </a:solidFill>
              </a:rPr>
              <a:t>vyhlásit třetí a další kolo přijímacího řízení</a:t>
            </a:r>
            <a:r>
              <a:rPr lang="cs-CZ" dirty="0"/>
              <a:t>.</a:t>
            </a:r>
          </a:p>
          <a:p>
            <a:r>
              <a:rPr lang="cs-CZ" dirty="0"/>
              <a:t>Ředitel může zohlednit výsledky JPZ, současně určí náhradní způsob hodnocení v případě uchazečů, kteří JPZ nekonali.  </a:t>
            </a:r>
          </a:p>
          <a:p>
            <a:r>
              <a:rPr lang="cs-CZ" dirty="0"/>
              <a:t> JPZ se ve třetím a dalším kole nekoná.</a:t>
            </a:r>
          </a:p>
          <a:p>
            <a:r>
              <a:rPr lang="cs-CZ" b="1" dirty="0">
                <a:solidFill>
                  <a:srgbClr val="FF0000"/>
                </a:solidFill>
              </a:rPr>
              <a:t>PŘIHLÁŠKŮ MŮŽE PODAT UCHAZEČ, KTERÝ:</a:t>
            </a:r>
          </a:p>
          <a:p>
            <a:r>
              <a:rPr lang="cs-CZ" dirty="0"/>
              <a:t>- nebyl přijat do žádného oboru středního vzdělání v PŘ pro daný školní rok,</a:t>
            </a:r>
          </a:p>
          <a:p>
            <a:r>
              <a:rPr lang="cs-CZ" dirty="0"/>
              <a:t>- vzdal se práva na přijetí.</a:t>
            </a:r>
          </a:p>
          <a:p>
            <a:r>
              <a:rPr lang="cs-CZ" dirty="0"/>
              <a:t>Ředitel školy vyhotoví a oznámí rozhodnutí v písemné podobě.</a:t>
            </a:r>
          </a:p>
          <a:p>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800" dirty="0"/>
              <a:t>Odvolání lze podat ve lhůtě 3 pracovních dnů ode dne oznámení rozhodnutí.</a:t>
            </a:r>
          </a:p>
          <a:p>
            <a:r>
              <a:rPr lang="cs-CZ" sz="2800" dirty="0"/>
              <a:t>Kritéria a termíny v kompetenci ředitele. </a:t>
            </a:r>
          </a:p>
          <a:p>
            <a:r>
              <a:rPr lang="cs-CZ" sz="2800" dirty="0"/>
              <a:t>Možnost vyhlásit i po začátku školního roku. </a:t>
            </a:r>
          </a:p>
          <a:p>
            <a:r>
              <a:rPr lang="cs-CZ" sz="2800" dirty="0"/>
              <a:t>Přihláška pouze </a:t>
            </a:r>
            <a:r>
              <a:rPr lang="cs-CZ" sz="2800" b="1" dirty="0">
                <a:solidFill>
                  <a:srgbClr val="FF0000"/>
                </a:solidFill>
              </a:rPr>
              <a:t>v listinné podobě. </a:t>
            </a:r>
          </a:p>
          <a:p>
            <a:r>
              <a:rPr lang="cs-CZ" sz="2800" dirty="0"/>
              <a:t>Počet přihlášek neomezen. </a:t>
            </a:r>
          </a:p>
          <a:p>
            <a:r>
              <a:rPr lang="cs-CZ" sz="2800" dirty="0"/>
              <a:t>Výsledek JPZ nemusí být zohledněn.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3200" dirty="0"/>
              <a:t>Výsledky se povinně nezveřejňují. </a:t>
            </a:r>
          </a:p>
          <a:p>
            <a:r>
              <a:rPr lang="cs-CZ" sz="3200" dirty="0"/>
              <a:t>Rozhodnutí o přijetí i nepřijetí se doručí dle SŘ .</a:t>
            </a:r>
          </a:p>
          <a:p>
            <a:r>
              <a:rPr lang="cs-CZ" sz="3200" dirty="0"/>
              <a:t>Uchazeč do 7 dnů potvrdí úmysl se vzdělávat v daném oboru</a:t>
            </a:r>
            <a:r>
              <a:rPr lang="cs-CZ"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SHRNUTÍ</a:t>
            </a:r>
          </a:p>
        </p:txBody>
      </p:sp>
      <p:sp>
        <p:nvSpPr>
          <p:cNvPr id="3" name="Zástupný symbol pro obsah 2"/>
          <p:cNvSpPr>
            <a:spLocks noGrp="1"/>
          </p:cNvSpPr>
          <p:nvPr>
            <p:ph idx="1"/>
          </p:nvPr>
        </p:nvSpPr>
        <p:spPr/>
        <p:txBody>
          <a:bodyPr>
            <a:normAutofit/>
          </a:bodyPr>
          <a:lstStyle/>
          <a:p>
            <a:r>
              <a:rPr lang="cs-CZ" sz="3600" b="1" dirty="0">
                <a:solidFill>
                  <a:srgbClr val="FF0000"/>
                </a:solidFill>
              </a:rPr>
              <a:t>     DO 20.2. 2025 PODAT PŘIHLÁŠKU!!!</a:t>
            </a:r>
          </a:p>
          <a:p>
            <a:endParaRPr lang="cs-CZ" sz="3600" b="1" dirty="0">
              <a:solidFill>
                <a:srgbClr val="FF0000"/>
              </a:solidFill>
            </a:endParaRPr>
          </a:p>
          <a:p>
            <a:r>
              <a:rPr lang="cs-CZ" sz="3600" b="1" dirty="0"/>
              <a:t>CO DĚLAT?</a:t>
            </a:r>
          </a:p>
          <a:p>
            <a:r>
              <a:rPr lang="cs-CZ" sz="2400" dirty="0"/>
              <a:t>-</a:t>
            </a:r>
            <a:r>
              <a:rPr lang="cs-CZ" sz="2400" b="1" dirty="0">
                <a:solidFill>
                  <a:srgbClr val="FF0000"/>
                </a:solidFill>
              </a:rPr>
              <a:t> </a:t>
            </a:r>
            <a:r>
              <a:rPr lang="cs-CZ" sz="2400" dirty="0"/>
              <a:t>v průběhu ledna shánět PŘÍLOHY</a:t>
            </a:r>
          </a:p>
          <a:p>
            <a:r>
              <a:rPr lang="cs-CZ" sz="2400" dirty="0"/>
              <a:t>- mít vybrané tři školy bez talentové zkoušky, případně 2 školy s TZ dle priority </a:t>
            </a:r>
          </a:p>
          <a:p>
            <a:r>
              <a:rPr lang="cs-CZ" sz="2400" dirty="0"/>
              <a:t>- rozhodnout se, jakou formou budete podávat přihlášku</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NABÍZÍME….</a:t>
            </a:r>
          </a:p>
        </p:txBody>
      </p:sp>
      <p:sp>
        <p:nvSpPr>
          <p:cNvPr id="3" name="Zástupný symbol pro obsah 2"/>
          <p:cNvSpPr>
            <a:spLocks noGrp="1"/>
          </p:cNvSpPr>
          <p:nvPr>
            <p:ph idx="1"/>
          </p:nvPr>
        </p:nvSpPr>
        <p:spPr/>
        <p:txBody>
          <a:bodyPr/>
          <a:lstStyle/>
          <a:p>
            <a:r>
              <a:rPr lang="cs-CZ" dirty="0"/>
              <a:t>                        </a:t>
            </a:r>
            <a:r>
              <a:rPr lang="cs-CZ" sz="2800" b="1" dirty="0">
                <a:solidFill>
                  <a:srgbClr val="FF0000"/>
                </a:solidFill>
              </a:rPr>
              <a:t>KONZULTAČNÍ ODPOLEDNE:</a:t>
            </a:r>
          </a:p>
          <a:p>
            <a:r>
              <a:rPr lang="cs-CZ" sz="2800" b="1" dirty="0">
                <a:solidFill>
                  <a:srgbClr val="FF0000"/>
                </a:solidFill>
              </a:rPr>
              <a:t>                        v únoru – bude sděleno</a:t>
            </a:r>
          </a:p>
          <a:p>
            <a:endParaRPr lang="cs-CZ" sz="2800" b="1" dirty="0">
              <a:solidFill>
                <a:srgbClr val="FF0000"/>
              </a:solidFill>
            </a:endParaRPr>
          </a:p>
          <a:p>
            <a:r>
              <a:rPr lang="cs-CZ" b="1" dirty="0">
                <a:solidFill>
                  <a:srgbClr val="7030A0"/>
                </a:solidFill>
              </a:rPr>
              <a:t>Přihlášku podáme buď elektronicky, či vytiskneme VÝPIS či vyplníme tiskopis.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KDE JEŠTĚ HLEDAT POMOC</a:t>
            </a:r>
          </a:p>
        </p:txBody>
      </p:sp>
      <p:sp>
        <p:nvSpPr>
          <p:cNvPr id="3" name="Zástupný symbol pro obsah 2"/>
          <p:cNvSpPr>
            <a:spLocks noGrp="1"/>
          </p:cNvSpPr>
          <p:nvPr>
            <p:ph idx="1"/>
          </p:nvPr>
        </p:nvSpPr>
        <p:spPr/>
        <p:txBody>
          <a:bodyPr/>
          <a:lstStyle/>
          <a:p>
            <a:r>
              <a:rPr lang="cs-CZ" dirty="0">
                <a:hlinkClick r:id="rId2"/>
              </a:rPr>
              <a:t>www.</a:t>
            </a:r>
            <a:r>
              <a:rPr lang="cs-CZ" dirty="0" err="1">
                <a:hlinkClick r:id="rId2"/>
              </a:rPr>
              <a:t>prihlaskynastredni.cz</a:t>
            </a:r>
            <a:endParaRPr lang="cs-CZ" dirty="0"/>
          </a:p>
          <a:p>
            <a:r>
              <a:rPr lang="cs-CZ" dirty="0">
                <a:hlinkClick r:id="rId3"/>
              </a:rPr>
              <a:t>www.</a:t>
            </a:r>
            <a:r>
              <a:rPr lang="cs-CZ" dirty="0" err="1">
                <a:hlinkClick r:id="rId3"/>
              </a:rPr>
              <a:t>msmt.cz</a:t>
            </a:r>
            <a:endParaRPr lang="cs-CZ" dirty="0"/>
          </a:p>
          <a:p>
            <a:r>
              <a:rPr lang="cs-CZ" dirty="0">
                <a:hlinkClick r:id="rId4"/>
              </a:rPr>
              <a:t>www.</a:t>
            </a:r>
            <a:r>
              <a:rPr lang="cs-CZ" dirty="0" err="1">
                <a:hlinkClick r:id="rId4"/>
              </a:rPr>
              <a:t>cermat.cz</a:t>
            </a:r>
            <a:r>
              <a:rPr lang="cs-CZ" dirty="0"/>
              <a:t>   - aplikace TAU (procvičování)</a:t>
            </a:r>
          </a:p>
          <a:p>
            <a:r>
              <a:rPr lang="cs-CZ" dirty="0">
                <a:hlinkClick r:id="rId5"/>
              </a:rPr>
              <a:t>www.</a:t>
            </a:r>
            <a:r>
              <a:rPr lang="cs-CZ" dirty="0" err="1">
                <a:hlinkClick r:id="rId5"/>
              </a:rPr>
              <a:t>edu.cz</a:t>
            </a:r>
            <a:endParaRPr lang="cs-CZ" dirty="0"/>
          </a:p>
          <a:p>
            <a:endParaRPr lang="cs-CZ" dirty="0"/>
          </a:p>
          <a:p>
            <a:r>
              <a:rPr lang="cs-CZ" dirty="0"/>
              <a:t>PŘIJÍMAČKY NANEČISTO ve škole – v únoru</a:t>
            </a:r>
          </a:p>
          <a:p>
            <a:r>
              <a:rPr lang="cs-CZ" dirty="0"/>
              <a:t>PŘIJÍMAČKY NANEČISTO – SCIO –placené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FD0BAB-3948-40F0-9770-EF458EFD762B}"/>
              </a:ext>
            </a:extLst>
          </p:cNvPr>
          <p:cNvSpPr>
            <a:spLocks noGrp="1"/>
          </p:cNvSpPr>
          <p:nvPr>
            <p:ph type="title"/>
          </p:nvPr>
        </p:nvSpPr>
        <p:spPr/>
        <p:txBody>
          <a:bodyPr/>
          <a:lstStyle/>
          <a:p>
            <a:r>
              <a:rPr lang="cs-CZ" dirty="0"/>
              <a:t>PŘEJEME ÚSPĚŠNÉ ZVLÁDNUTÍ PŘIJÍMACÍHO ŘÍZENÍ!!!</a:t>
            </a:r>
          </a:p>
        </p:txBody>
      </p:sp>
      <p:pic>
        <p:nvPicPr>
          <p:cNvPr id="4" name="Zástupný symbol pro obsah 3">
            <a:extLst>
              <a:ext uri="{FF2B5EF4-FFF2-40B4-BE49-F238E27FC236}">
                <a16:creationId xmlns:a16="http://schemas.microsoft.com/office/drawing/2014/main" id="{130B9B23-BA53-4DC2-8876-31F3E75758F8}"/>
              </a:ext>
            </a:extLst>
          </p:cNvPr>
          <p:cNvPicPr>
            <a:picLocks noGrp="1" noChangeAspect="1"/>
          </p:cNvPicPr>
          <p:nvPr>
            <p:ph sz="half" idx="1"/>
          </p:nvPr>
        </p:nvPicPr>
        <p:blipFill>
          <a:blip r:embed="rId2"/>
          <a:stretch>
            <a:fillRect/>
          </a:stretch>
        </p:blipFill>
        <p:spPr>
          <a:xfrm>
            <a:off x="1023938" y="2754606"/>
            <a:ext cx="4754562" cy="3085512"/>
          </a:xfrm>
          <a:prstGeom prst="rect">
            <a:avLst/>
          </a:prstGeom>
        </p:spPr>
      </p:pic>
      <p:sp>
        <p:nvSpPr>
          <p:cNvPr id="5" name="Zástupný symbol pro obsah 4">
            <a:extLst>
              <a:ext uri="{FF2B5EF4-FFF2-40B4-BE49-F238E27FC236}">
                <a16:creationId xmlns:a16="http://schemas.microsoft.com/office/drawing/2014/main" id="{1D859C3A-E8F7-44DE-B902-98C6A2C9368C}"/>
              </a:ext>
            </a:extLst>
          </p:cNvPr>
          <p:cNvSpPr>
            <a:spLocks noGrp="1"/>
          </p:cNvSpPr>
          <p:nvPr>
            <p:ph sz="half" idx="2"/>
          </p:nvPr>
        </p:nvSpPr>
        <p:spPr/>
        <p:txBody>
          <a:bodyPr/>
          <a:lstStyle/>
          <a:p>
            <a:r>
              <a:rPr lang="cs-CZ" sz="4000" dirty="0">
                <a:solidFill>
                  <a:srgbClr val="FF0000"/>
                </a:solidFill>
              </a:rPr>
              <a:t>A KLIDNÝ ADVENT !!!</a:t>
            </a:r>
          </a:p>
          <a:p>
            <a:endParaRPr lang="cs-CZ" dirty="0"/>
          </a:p>
          <a:p>
            <a:endParaRPr lang="cs-CZ" dirty="0"/>
          </a:p>
          <a:p>
            <a:endParaRPr lang="cs-CZ" dirty="0"/>
          </a:p>
          <a:p>
            <a:r>
              <a:rPr lang="cs-CZ" dirty="0"/>
              <a:t>Kontakty:</a:t>
            </a:r>
          </a:p>
          <a:p>
            <a:r>
              <a:rPr lang="cs-CZ" dirty="0">
                <a:hlinkClick r:id="rId3"/>
              </a:rPr>
              <a:t>marketa.krcmarova@3zskolin.cz</a:t>
            </a:r>
            <a:endParaRPr lang="cs-CZ" dirty="0"/>
          </a:p>
          <a:p>
            <a:r>
              <a:rPr lang="cs-CZ" dirty="0"/>
              <a:t>321 621 284</a:t>
            </a:r>
          </a:p>
        </p:txBody>
      </p:sp>
    </p:spTree>
    <p:extLst>
      <p:ext uri="{BB962C8B-B14F-4D97-AF65-F5344CB8AC3E}">
        <p14:creationId xmlns:p14="http://schemas.microsoft.com/office/powerpoint/2010/main" val="772307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PŘIHLÁŠKY SE PODÁVAJÍ !!!</a:t>
            </a:r>
          </a:p>
        </p:txBody>
      </p:sp>
      <p:sp>
        <p:nvSpPr>
          <p:cNvPr id="3" name="Zástupný symbol pro obsah 2"/>
          <p:cNvSpPr>
            <a:spLocks noGrp="1"/>
          </p:cNvSpPr>
          <p:nvPr>
            <p:ph idx="1"/>
          </p:nvPr>
        </p:nvSpPr>
        <p:spPr/>
        <p:txBody>
          <a:bodyPr>
            <a:normAutofit/>
          </a:bodyPr>
          <a:lstStyle/>
          <a:p>
            <a:r>
              <a:rPr lang="cs-CZ" sz="5400" dirty="0"/>
              <a:t>2 obory s TZ +3 obory ostatní</a:t>
            </a:r>
          </a:p>
          <a:p>
            <a:r>
              <a:rPr lang="cs-CZ" sz="5400" dirty="0"/>
              <a:t>    Od 1.2. 2025 do 20.2.2025.</a:t>
            </a:r>
          </a:p>
          <a:p>
            <a:endParaRPr lang="cs-CZ" sz="5400" dirty="0"/>
          </a:p>
        </p:txBody>
      </p:sp>
      <p:pic>
        <p:nvPicPr>
          <p:cNvPr id="4" name="Obrázek 3" descr="Plakát Modrá palec nahoru smajlík - PIXERS.CZ"/>
          <p:cNvPicPr/>
          <p:nvPr/>
        </p:nvPicPr>
        <p:blipFill>
          <a:blip r:embed="rId2" cstate="print"/>
          <a:srcRect/>
          <a:stretch>
            <a:fillRect/>
          </a:stretch>
        </p:blipFill>
        <p:spPr bwMode="auto">
          <a:xfrm>
            <a:off x="6744072" y="4005065"/>
            <a:ext cx="2790919" cy="259228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t>Způsoby podání přihlášky</a:t>
            </a:r>
          </a:p>
        </p:txBody>
      </p:sp>
      <p:sp>
        <p:nvSpPr>
          <p:cNvPr id="3" name="Zástupný symbol pro obsah 2"/>
          <p:cNvSpPr>
            <a:spLocks noGrp="1"/>
          </p:cNvSpPr>
          <p:nvPr>
            <p:ph idx="1"/>
          </p:nvPr>
        </p:nvSpPr>
        <p:spPr/>
        <p:txBody>
          <a:bodyPr>
            <a:normAutofit/>
          </a:bodyPr>
          <a:lstStyle/>
          <a:p>
            <a:r>
              <a:rPr lang="cs-CZ" sz="2400" dirty="0"/>
              <a:t>1. </a:t>
            </a:r>
            <a:r>
              <a:rPr lang="cs-CZ" sz="2400" b="1" dirty="0">
                <a:solidFill>
                  <a:srgbClr val="FF0000"/>
                </a:solidFill>
              </a:rPr>
              <a:t>ELEKTRONICKÁ PŘIHLÁŠKA</a:t>
            </a:r>
          </a:p>
          <a:p>
            <a:r>
              <a:rPr lang="cs-CZ" sz="2400" dirty="0"/>
              <a:t>ověřená elektronická identita NIA – nejčastěji Mobilní klíč </a:t>
            </a:r>
            <a:r>
              <a:rPr lang="cs-CZ" sz="2400" dirty="0" err="1"/>
              <a:t>eGovernmentu</a:t>
            </a:r>
            <a:r>
              <a:rPr lang="cs-CZ" sz="2400" dirty="0"/>
              <a:t> a Bankovní identita, (případně další způsoby přes NIA).</a:t>
            </a:r>
          </a:p>
          <a:p>
            <a:r>
              <a:rPr lang="cs-CZ" sz="2400" dirty="0"/>
              <a:t>Přihláška se podává zcela </a:t>
            </a:r>
            <a:r>
              <a:rPr lang="cs-CZ" sz="2400" b="1" dirty="0">
                <a:solidFill>
                  <a:srgbClr val="FF0000"/>
                </a:solidFill>
              </a:rPr>
              <a:t>ONLINE.</a:t>
            </a:r>
          </a:p>
          <a:p>
            <a:r>
              <a:rPr lang="cs-CZ" sz="2400" dirty="0"/>
              <a:t>Zákonný zástupce se přihlásí do systému, ten je napojen na registr obyvatel, díky kterému uvidí ZZ seznam svých dětí, ze kterých vybere to, které chce přihlásit.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b="1" dirty="0">
                <a:solidFill>
                  <a:srgbClr val="FF0000"/>
                </a:solidFill>
              </a:rPr>
              <a:t>Nevyplňuje už žádné osobní údaje.</a:t>
            </a:r>
          </a:p>
          <a:p>
            <a:r>
              <a:rPr lang="cs-CZ" dirty="0"/>
              <a:t>vybere ze seznamu až 2 obory s talentovou zkouškou a 3 obory bez talentové zkoušky, </a:t>
            </a:r>
          </a:p>
          <a:p>
            <a:r>
              <a:rPr lang="cs-CZ" dirty="0"/>
              <a:t>vybere je v pořadí dle </a:t>
            </a:r>
            <a:r>
              <a:rPr lang="cs-CZ" b="1" dirty="0">
                <a:solidFill>
                  <a:srgbClr val="7030A0"/>
                </a:solidFill>
              </a:rPr>
              <a:t>priority</a:t>
            </a:r>
            <a:r>
              <a:rPr lang="cs-CZ" dirty="0"/>
              <a:t> pro přijetí,</a:t>
            </a:r>
          </a:p>
          <a:p>
            <a:r>
              <a:rPr lang="cs-CZ" dirty="0"/>
              <a:t>uvidí přehledně informace o každé škole – přehled oborů vzdělání, počet letos přijímaných uchazečů i počty přihlášek a přijatých uchazečů v minulých letech (viz </a:t>
            </a:r>
            <a:r>
              <a:rPr lang="cs-CZ" dirty="0">
                <a:hlinkClick r:id="rId2"/>
              </a:rPr>
              <a:t>www.atlasskolstvi.cz</a:t>
            </a:r>
            <a:r>
              <a:rPr lang="cs-CZ" dirty="0"/>
              <a:t> nebo </a:t>
            </a:r>
            <a:r>
              <a:rPr lang="cs-CZ" dirty="0">
                <a:hlinkClick r:id="rId3"/>
              </a:rPr>
              <a:t>www.infoabsolvent.cz</a:t>
            </a:r>
            <a:r>
              <a:rPr lang="cs-CZ" dirty="0"/>
              <a:t>),</a:t>
            </a:r>
          </a:p>
          <a:p>
            <a:r>
              <a:rPr lang="cs-CZ" dirty="0"/>
              <a:t>uvidí přehledně, jaké </a:t>
            </a:r>
            <a:r>
              <a:rPr lang="cs-CZ" b="1" dirty="0">
                <a:solidFill>
                  <a:srgbClr val="7030A0"/>
                </a:solidFill>
              </a:rPr>
              <a:t>přílohy škola </a:t>
            </a:r>
            <a:r>
              <a:rPr lang="cs-CZ" dirty="0"/>
              <a:t>vyžaduje pro příslušný obor.</a:t>
            </a:r>
          </a:p>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a:t>Tyto přílohy pak nahraje </a:t>
            </a:r>
            <a:r>
              <a:rPr lang="cs-CZ" b="1" dirty="0">
                <a:solidFill>
                  <a:srgbClr val="FF0000"/>
                </a:solidFill>
              </a:rPr>
              <a:t>jako </a:t>
            </a:r>
            <a:r>
              <a:rPr lang="cs-CZ" b="1" dirty="0" err="1">
                <a:solidFill>
                  <a:srgbClr val="FF0000"/>
                </a:solidFill>
              </a:rPr>
              <a:t>sken</a:t>
            </a:r>
            <a:r>
              <a:rPr lang="cs-CZ" b="1" dirty="0">
                <a:solidFill>
                  <a:srgbClr val="FF0000"/>
                </a:solidFill>
              </a:rPr>
              <a:t> či fotky.</a:t>
            </a:r>
          </a:p>
          <a:p>
            <a:r>
              <a:rPr lang="cs-CZ" b="1" dirty="0">
                <a:solidFill>
                  <a:srgbClr val="FF0000"/>
                </a:solidFill>
              </a:rPr>
              <a:t>potvrdí odeslání, přijde rodiči email s potvrzením – HOTOVO</a:t>
            </a:r>
          </a:p>
          <a:p>
            <a:endParaRPr lang="cs-CZ" b="1" dirty="0">
              <a:solidFill>
                <a:srgbClr val="FF0000"/>
              </a:solidFill>
            </a:endParaRPr>
          </a:p>
          <a:p>
            <a:r>
              <a:rPr lang="cs-CZ" dirty="0"/>
              <a:t>Dnem, kdy uchazeč potvrdí přihlášku v informačním systému  přijímacím řízení, je přihláška podána do všech oborů středního vzdělávání, do kterých se uchazeč hlásí.</a:t>
            </a:r>
          </a:p>
          <a:p>
            <a:r>
              <a:rPr lang="cs-CZ" dirty="0"/>
              <a:t>Uchazeč nepotřebuje elektronický podpis.</a:t>
            </a:r>
          </a:p>
          <a:p>
            <a:r>
              <a:rPr lang="cs-CZ" dirty="0"/>
              <a:t>Pokud je uchazeč přihlášen jinou osobou než zákonným zástupcem, bude zobrazeno varování </a:t>
            </a:r>
          </a:p>
          <a:p>
            <a:endParaRPr lang="cs-CZ" b="1" dirty="0">
              <a:solidFill>
                <a:srgbClr val="FF0000"/>
              </a:solidFill>
            </a:endParaRPr>
          </a:p>
          <a:p>
            <a:endParaRPr lang="cs-CZ" b="1" dirty="0">
              <a:solidFill>
                <a:srgbClr val="FF0000"/>
              </a:solidFill>
            </a:endParaRPr>
          </a:p>
          <a:p>
            <a:endParaRPr lang="cs-CZ" b="1" dirty="0">
              <a:solidFill>
                <a:srgbClr val="FF0000"/>
              </a:solidFill>
            </a:endParaRPr>
          </a:p>
          <a:p>
            <a:endParaRPr lang="cs-CZ" dirty="0"/>
          </a:p>
          <a:p>
            <a:endParaRPr lang="cs-CZ"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800" dirty="0"/>
              <a:t>Veškerá komunikace se zákonným zástupcem/ uchazečem se vede v rámci systému, neposílá se žádný dopis fyzicky.</a:t>
            </a:r>
          </a:p>
          <a:p>
            <a:r>
              <a:rPr lang="cs-CZ" sz="2800" dirty="0"/>
              <a:t>Zpráva v systému má fikci doručení 10 dnů.</a:t>
            </a:r>
          </a:p>
          <a:p>
            <a:r>
              <a:rPr lang="cs-CZ" sz="2800" dirty="0"/>
              <a:t>Veškeré přílohy přihlášek je možné si ze systému stáhnout.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á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172</TotalTime>
  <Words>2674</Words>
  <Application>Microsoft Office PowerPoint</Application>
  <PresentationFormat>Širokoúhlá obrazovka</PresentationFormat>
  <Paragraphs>245</Paragraphs>
  <Slides>47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47</vt:i4>
      </vt:variant>
    </vt:vector>
  </HeadingPairs>
  <TitlesOfParts>
    <vt:vector size="52" baseType="lpstr">
      <vt:lpstr>Courier New</vt:lpstr>
      <vt:lpstr>Tw Cen MT</vt:lpstr>
      <vt:lpstr>Tw Cen MT Condensed</vt:lpstr>
      <vt:lpstr>Wingdings 3</vt:lpstr>
      <vt:lpstr>Integrál</vt:lpstr>
      <vt:lpstr>PRŮVODCE PŘIJÍMACÍM ŘÍZENÍM </vt:lpstr>
      <vt:lpstr>PŘIJÍMACÍ ŘÍZENÍ NA STŘEDNÍ ŠKOLY</vt:lpstr>
      <vt:lpstr>NOVÉ OBORY VZDĚLÁNÍ</vt:lpstr>
      <vt:lpstr>JAK JE TO TERMÍNOVĚ LETOS!!! </vt:lpstr>
      <vt:lpstr>PŘIHLÁŠKY SE PODÁVAJÍ !!!</vt:lpstr>
      <vt:lpstr>Způsoby podání přihlášky</vt:lpstr>
      <vt:lpstr>Prezentace aplikace PowerPoint</vt:lpstr>
      <vt:lpstr>Prezentace aplikace PowerPoint</vt:lpstr>
      <vt:lpstr>Prezentace aplikace PowerPoint</vt:lpstr>
      <vt:lpstr>NEJČASTĚJŠÍ PŘÍLOHY</vt:lpstr>
      <vt:lpstr>Prezentace aplikace PowerPoint</vt:lpstr>
      <vt:lpstr>Prezentace aplikace PowerPoint</vt:lpstr>
      <vt:lpstr>DALŠÍ ZPŮSOB PODÁNÍ PŘIHLÁŠKY</vt:lpstr>
      <vt:lpstr>Prezentace aplikace PowerPoint</vt:lpstr>
      <vt:lpstr>Prezentace aplikace PowerPoint</vt:lpstr>
      <vt:lpstr>POZITIVA   VERSUS NEGATIVA</vt:lpstr>
      <vt:lpstr>Prezentace aplikace PowerPoint</vt:lpstr>
      <vt:lpstr>                TISKOPIS MŠMT</vt:lpstr>
      <vt:lpstr>Prezentace aplikace PowerPoint</vt:lpstr>
      <vt:lpstr>Prezentace aplikace PowerPoint</vt:lpstr>
      <vt:lpstr>SHRNUTÍ PODÁNÍ PŘIHLÁŠKY</vt:lpstr>
      <vt:lpstr>ORGANIZACE JEDNOTNÉ PŘIJÍMACÍ ZKOUŠKY</vt:lpstr>
      <vt:lpstr>POZVÁNKY K JPZ</vt:lpstr>
      <vt:lpstr>TERMÍNY</vt:lpstr>
      <vt:lpstr>Prezentace aplikace PowerPoint</vt:lpstr>
      <vt:lpstr>Prezentace aplikace PowerPoint</vt:lpstr>
      <vt:lpstr>Průběh jednotné zkoušky v učebně</vt:lpstr>
      <vt:lpstr>Prezentace aplikace PowerPoint</vt:lpstr>
      <vt:lpstr>Prezentace aplikace PowerPoint</vt:lpstr>
      <vt:lpstr>Prezentace aplikace PowerPoint</vt:lpstr>
      <vt:lpstr>ŠKOLNÍ PŘIJÍMACÍ ZKOUŠKA</vt:lpstr>
      <vt:lpstr>VÝSLEDEK PŘIJÍMACÍHO ŘÍZENÍ</vt:lpstr>
      <vt:lpstr>Prezentace aplikace PowerPoint</vt:lpstr>
      <vt:lpstr>Prezentace aplikace PowerPoint</vt:lpstr>
      <vt:lpstr>Prezentace aplikace PowerPoint</vt:lpstr>
      <vt:lpstr>Prezentace aplikace PowerPoint</vt:lpstr>
      <vt:lpstr>ODVOLÁNÍ</vt:lpstr>
      <vt:lpstr>DRUHÉ KOLO PŘIJÍMACÍHO ŘÍZENÍ</vt:lpstr>
      <vt:lpstr>Prezentace aplikace PowerPoint</vt:lpstr>
      <vt:lpstr>TERMÍNY DRUHÉHO KOLA</vt:lpstr>
      <vt:lpstr>TŘETÍ A DALŠÍ KOLA PŘ</vt:lpstr>
      <vt:lpstr>Prezentace aplikace PowerPoint</vt:lpstr>
      <vt:lpstr>Prezentace aplikace PowerPoint</vt:lpstr>
      <vt:lpstr>SHRNUTÍ</vt:lpstr>
      <vt:lpstr>NABÍZÍME….</vt:lpstr>
      <vt:lpstr>KDE JEŠTĚ HLEDAT POMOC</vt:lpstr>
      <vt:lpstr>PŘEJEME ÚSPĚŠNÉ ZVLÁDNUTÍ PŘIJÍMACÍHO ŘÍZENÍ!!!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PRŮVODCE PŘIJÍMACÍM ŘÍZENÍM </dc:title>
  <dc:creator>Markéta Krčmářová</dc:creator>
  <cp:lastModifiedBy>Markéta Krčmářová</cp:lastModifiedBy>
  <cp:revision>15</cp:revision>
  <dcterms:created xsi:type="dcterms:W3CDTF">2023-12-07T10:35:38Z</dcterms:created>
  <dcterms:modified xsi:type="dcterms:W3CDTF">2024-12-02T16:04:52Z</dcterms:modified>
</cp:coreProperties>
</file>